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59"/>
  </p:notesMasterIdLst>
  <p:sldIdLst>
    <p:sldId id="296" r:id="rId3"/>
    <p:sldId id="298" r:id="rId4"/>
    <p:sldId id="400" r:id="rId5"/>
    <p:sldId id="374" r:id="rId6"/>
    <p:sldId id="375" r:id="rId7"/>
    <p:sldId id="381" r:id="rId8"/>
    <p:sldId id="382" r:id="rId9"/>
    <p:sldId id="383" r:id="rId10"/>
    <p:sldId id="384" r:id="rId11"/>
    <p:sldId id="401" r:id="rId12"/>
    <p:sldId id="385" r:id="rId13"/>
    <p:sldId id="386" r:id="rId14"/>
    <p:sldId id="387" r:id="rId15"/>
    <p:sldId id="398" r:id="rId16"/>
    <p:sldId id="388" r:id="rId17"/>
    <p:sldId id="393" r:id="rId18"/>
    <p:sldId id="394" r:id="rId19"/>
    <p:sldId id="395" r:id="rId20"/>
    <p:sldId id="402" r:id="rId21"/>
    <p:sldId id="396" r:id="rId22"/>
    <p:sldId id="389" r:id="rId23"/>
    <p:sldId id="390" r:id="rId24"/>
    <p:sldId id="403" r:id="rId25"/>
    <p:sldId id="391" r:id="rId26"/>
    <p:sldId id="392" r:id="rId27"/>
    <p:sldId id="431" r:id="rId28"/>
    <p:sldId id="404" r:id="rId29"/>
    <p:sldId id="376" r:id="rId30"/>
    <p:sldId id="377" r:id="rId31"/>
    <p:sldId id="405" r:id="rId32"/>
    <p:sldId id="406" r:id="rId33"/>
    <p:sldId id="407" r:id="rId34"/>
    <p:sldId id="408" r:id="rId35"/>
    <p:sldId id="409" r:id="rId36"/>
    <p:sldId id="305" r:id="rId37"/>
    <p:sldId id="411" r:id="rId38"/>
    <p:sldId id="412" r:id="rId39"/>
    <p:sldId id="429" r:id="rId40"/>
    <p:sldId id="430" r:id="rId41"/>
    <p:sldId id="414" r:id="rId42"/>
    <p:sldId id="413" r:id="rId43"/>
    <p:sldId id="415" r:id="rId44"/>
    <p:sldId id="416" r:id="rId45"/>
    <p:sldId id="417" r:id="rId46"/>
    <p:sldId id="418" r:id="rId47"/>
    <p:sldId id="419" r:id="rId48"/>
    <p:sldId id="424" r:id="rId49"/>
    <p:sldId id="420" r:id="rId50"/>
    <p:sldId id="421" r:id="rId51"/>
    <p:sldId id="422" r:id="rId52"/>
    <p:sldId id="423" r:id="rId53"/>
    <p:sldId id="425" r:id="rId54"/>
    <p:sldId id="432" r:id="rId55"/>
    <p:sldId id="433" r:id="rId56"/>
    <p:sldId id="434" r:id="rId57"/>
    <p:sldId id="262"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83A53C"/>
    <a:srgbClr val="F79646"/>
    <a:srgbClr val="9BBB59"/>
    <a:srgbClr val="BD9B53"/>
    <a:srgbClr val="C0504D"/>
    <a:srgbClr val="4BACC6"/>
    <a:srgbClr val="60E14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819" autoAdjust="0"/>
  </p:normalViewPr>
  <p:slideViewPr>
    <p:cSldViewPr>
      <p:cViewPr>
        <p:scale>
          <a:sx n="66" d="100"/>
          <a:sy n="66" d="100"/>
        </p:scale>
        <p:origin x="-754" y="658"/>
      </p:cViewPr>
      <p:guideLst>
        <p:guide orient="horz" pos="2160"/>
        <p:guide pos="2880"/>
      </p:guideLst>
    </p:cSldViewPr>
  </p:slideViewPr>
  <p:outlineViewPr>
    <p:cViewPr>
      <p:scale>
        <a:sx n="33" d="100"/>
        <a:sy n="33" d="100"/>
      </p:scale>
      <p:origin x="0" y="11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研究现状</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r>
            <a:rPr lang="zh-CN" altLang="en-US" dirty="0" smtClean="0"/>
            <a:t>材料科学中的机器学习</a:t>
          </a:r>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rgbClr val="83A53C"/>
        </a:solidFill>
      </dgm:spPr>
      <dgm:t>
        <a:bodyPr/>
        <a:lstStyle/>
        <a:p>
          <a:r>
            <a:rPr lang="en-US" altLang="zh-CN" dirty="0" smtClean="0"/>
            <a:t>2.</a:t>
          </a:r>
          <a:r>
            <a:rPr lang="zh-CN" altLang="en-US" dirty="0" smtClean="0"/>
            <a:t>已有工作</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t>相关工作基础</a:t>
          </a:r>
          <a:endParaRPr lang="zh-CN" altLang="en-US" dirty="0"/>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B0E450B4-18E5-4DD9-A766-6915D7F8E3A0}">
      <dgm:prSet phldrT="[文本]"/>
      <dgm:spPr/>
      <dgm:t>
        <a:bodyPr/>
        <a:lstStyle/>
        <a:p>
          <a:r>
            <a:rPr lang="zh-CN" altLang="en-US" dirty="0" smtClean="0"/>
            <a:t>属性预测中的应用</a:t>
          </a:r>
          <a:endParaRPr lang="zh-CN" altLang="en-US" dirty="0"/>
        </a:p>
      </dgm:t>
    </dgm:pt>
    <dgm:pt modelId="{7B034408-DF24-459E-8703-945AA941FAB8}" type="parTrans" cxnId="{5D3EC56B-B8A7-4C21-BC32-B9FDB3439AC3}">
      <dgm:prSet/>
      <dgm:spPr/>
      <dgm:t>
        <a:bodyPr/>
        <a:lstStyle/>
        <a:p>
          <a:endParaRPr lang="zh-CN" altLang="en-US"/>
        </a:p>
      </dgm:t>
    </dgm:pt>
    <dgm:pt modelId="{54C36FEF-4E70-4098-B437-691629C919CC}" type="sibTrans" cxnId="{5D3EC56B-B8A7-4C21-BC32-B9FDB3439AC3}">
      <dgm:prSet/>
      <dgm:spPr/>
      <dgm:t>
        <a:bodyPr/>
        <a:lstStyle/>
        <a:p>
          <a:endParaRPr lang="zh-CN" altLang="en-US"/>
        </a:p>
      </dgm:t>
    </dgm:pt>
    <dgm:pt modelId="{B4EBCE89-579B-4413-9187-744DC0638F5D}">
      <dgm:prSet phldrT="[文本]"/>
      <dgm:spPr/>
      <dgm:t>
        <a:bodyPr/>
        <a:lstStyle/>
        <a:p>
          <a:r>
            <a:rPr lang="zh-CN" altLang="en-US" dirty="0" smtClean="0"/>
            <a:t>新材料发现中的应用</a:t>
          </a:r>
          <a:endParaRPr lang="zh-CN" altLang="en-US" dirty="0"/>
        </a:p>
      </dgm:t>
    </dgm:pt>
    <dgm:pt modelId="{EBA44494-1859-4E97-89A2-5ABD0A5235EA}" type="parTrans" cxnId="{BE32496B-083A-4535-A651-52FEECCE657A}">
      <dgm:prSet/>
      <dgm:spPr/>
      <dgm:t>
        <a:bodyPr/>
        <a:lstStyle/>
        <a:p>
          <a:endParaRPr lang="zh-CN" altLang="en-US"/>
        </a:p>
      </dgm:t>
    </dgm:pt>
    <dgm:pt modelId="{5024886C-50D2-4D51-802D-84BCD214687A}" type="sibTrans" cxnId="{BE32496B-083A-4535-A651-52FEECCE657A}">
      <dgm:prSet/>
      <dgm:spPr/>
      <dgm:t>
        <a:bodyPr/>
        <a:lstStyle/>
        <a:p>
          <a:endParaRPr lang="zh-CN" altLang="en-US"/>
        </a:p>
      </dgm:t>
    </dgm:pt>
    <dgm:pt modelId="{7D847804-9B56-4576-B26C-E95F5FAF36DB}">
      <dgm:prSet phldrT="[文本]"/>
      <dgm:spPr/>
      <dgm:t>
        <a:bodyPr/>
        <a:lstStyle/>
        <a:p>
          <a:r>
            <a:rPr lang="zh-CN" altLang="en-US" dirty="0" smtClean="0"/>
            <a:t>其他材料问题中的应用</a:t>
          </a:r>
          <a:endParaRPr lang="zh-CN" altLang="en-US" dirty="0"/>
        </a:p>
      </dgm:t>
    </dgm:pt>
    <dgm:pt modelId="{A64D9248-01E1-45B5-BE13-E0DF3E8121BA}" type="parTrans" cxnId="{0392A398-2230-49E1-8752-65CE7CCCD8E2}">
      <dgm:prSet/>
      <dgm:spPr/>
      <dgm:t>
        <a:bodyPr/>
        <a:lstStyle/>
        <a:p>
          <a:endParaRPr lang="zh-CN" altLang="en-US"/>
        </a:p>
      </dgm:t>
    </dgm:pt>
    <dgm:pt modelId="{5AD27033-6457-45B4-A769-F1ED32EDA370}" type="sibTrans" cxnId="{0392A398-2230-49E1-8752-65CE7CCCD8E2}">
      <dgm:prSet/>
      <dgm:spPr/>
      <dgm:t>
        <a:bodyPr/>
        <a:lstStyle/>
        <a:p>
          <a:endParaRPr lang="zh-CN" altLang="en-US"/>
        </a:p>
      </dgm:t>
    </dgm:pt>
    <dgm:pt modelId="{28AF4233-A00E-471E-8379-505829759C90}">
      <dgm:prSet phldrT="[文本]"/>
      <dgm:spPr/>
      <dgm:t>
        <a:bodyPr/>
        <a:lstStyle/>
        <a:p>
          <a:r>
            <a:rPr lang="zh-CN" altLang="en-US" dirty="0" smtClean="0"/>
            <a:t>机器学习在材料科学中的应用</a:t>
          </a:r>
          <a:endParaRPr lang="zh-CN" altLang="en-US" dirty="0"/>
        </a:p>
      </dgm:t>
    </dgm:pt>
    <dgm:pt modelId="{5D9AE643-7E87-43A7-AEE2-0DE279548FA1}" type="parTrans" cxnId="{5A1EAB0D-8C36-4160-980E-9E5C5FB06C4C}">
      <dgm:prSet/>
      <dgm:spPr/>
      <dgm:t>
        <a:bodyPr/>
        <a:lstStyle/>
        <a:p>
          <a:endParaRPr lang="zh-CN" altLang="en-US"/>
        </a:p>
      </dgm:t>
    </dgm:pt>
    <dgm:pt modelId="{554B3723-8F79-4428-9A76-EEA426405184}" type="sibTrans" cxnId="{5A1EAB0D-8C36-4160-980E-9E5C5FB06C4C}">
      <dgm:prSet/>
      <dgm:spPr/>
      <dgm:t>
        <a:bodyPr/>
        <a:lstStyle/>
        <a:p>
          <a:endParaRPr lang="zh-CN" altLang="en-US"/>
        </a:p>
      </dgm:t>
    </dgm:pt>
    <dgm:pt modelId="{FE0B8CEE-7931-4C6C-ABAD-786E9B835F96}">
      <dgm:prSet/>
      <dgm:spPr/>
      <dgm:t>
        <a:bodyPr/>
        <a:lstStyle/>
        <a:p>
          <a:r>
            <a:rPr lang="en-US" altLang="zh-CN" dirty="0" smtClean="0"/>
            <a:t>3.</a:t>
          </a:r>
          <a:r>
            <a:rPr lang="zh-CN" altLang="en-US" dirty="0" smtClean="0"/>
            <a:t>工作设想</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dirty="0" smtClean="0"/>
            <a:t>基于特征选择的单晶高温合金性能影响因素分析</a:t>
          </a:r>
          <a:endParaRPr lang="zh-CN" altLang="en-US" dirty="0"/>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dirty="0" smtClean="0"/>
            <a:t>基于集成学习的单晶高温合金性能预测方法</a:t>
          </a:r>
          <a:endParaRPr lang="zh-CN" altLang="en-US" dirty="0"/>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D6DA1E7F-8124-44A6-A7C6-6C2F85587584}">
      <dgm:prSet/>
      <dgm:spPr/>
      <dgm:t>
        <a:bodyPr/>
        <a:lstStyle/>
        <a:p>
          <a:r>
            <a:rPr lang="zh-CN" dirty="0" smtClean="0"/>
            <a:t>可解释性机器学习方法在单晶高温合金中的应用</a:t>
          </a:r>
          <a:endParaRPr lang="zh-CN" altLang="en-US" dirty="0"/>
        </a:p>
      </dgm:t>
    </dgm:pt>
    <dgm:pt modelId="{14B4E8D9-D7B3-45C2-87F3-8F61E9B48302}" type="parTrans" cxnId="{9450EC9C-F7BF-4F8B-8051-EFA9A82F1816}">
      <dgm:prSet/>
      <dgm:spPr/>
      <dgm:t>
        <a:bodyPr/>
        <a:lstStyle/>
        <a:p>
          <a:endParaRPr lang="zh-CN" altLang="en-US"/>
        </a:p>
      </dgm:t>
    </dgm:pt>
    <dgm:pt modelId="{9B168B21-C2B0-43DA-BAEB-F89FFDCF788E}" type="sibTrans" cxnId="{9450EC9C-F7BF-4F8B-8051-EFA9A82F1816}">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E57F4228-6937-4F3C-9BFA-89652F49DAC4}" type="presOf" srcId="{7D847804-9B56-4576-B26C-E95F5FAF36DB}" destId="{D7227EC1-8280-43E2-A758-CF17242A0E78}" srcOrd="0" destOrd="3"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C5DBA301-1F51-42A6-8ED0-AEAAD59F5146}" srcId="{ED717D3C-12D7-4C82-9A24-C9144B86E759}" destId="{96546131-4885-47DF-8F75-B5E80A5EB97D}" srcOrd="0" destOrd="0" parTransId="{8CDB7F2A-92BD-48F9-8EAE-1E67711D3F8B}" sibTransId="{36A79C5B-1456-4B3A-917B-079480A8FB11}"/>
    <dgm:cxn modelId="{2A98488B-26E5-4F66-ADC8-C5497CECB2D3}" type="presOf" srcId="{93B1E033-B87A-4F97-9BDA-5DB8FB2C8CC1}" destId="{470F9343-84EB-47B7-AFB9-4C65E7792209}" srcOrd="0" destOrd="0" presId="urn:microsoft.com/office/officeart/2005/8/layout/vList2"/>
    <dgm:cxn modelId="{4124EE5C-9F7F-43B6-8182-4DFC1D2220A2}" type="presOf" srcId="{ED717D3C-12D7-4C82-9A24-C9144B86E759}" destId="{0BD9CFF3-BD5C-4496-A5C0-71614AF6C6BB}" srcOrd="0" destOrd="0" presId="urn:microsoft.com/office/officeart/2005/8/layout/vList2"/>
    <dgm:cxn modelId="{E32660ED-C12D-4548-859E-366307E8B41D}" type="presOf" srcId="{A6AD3BAA-9012-48AF-8113-54AD8DB43514}" destId="{E31A7A90-9CD5-4F7D-BB1D-2BA0EB5BD2C5}" srcOrd="0" destOrd="0" presId="urn:microsoft.com/office/officeart/2005/8/layout/vList2"/>
    <dgm:cxn modelId="{22DFBE78-27CF-4934-AD80-401F4F218B6C}" type="presOf" srcId="{96546131-4885-47DF-8F75-B5E80A5EB97D}" destId="{CB053569-2367-4401-9257-A2E1BD3CDD98}" srcOrd="0" destOrd="0" presId="urn:microsoft.com/office/officeart/2005/8/layout/vList2"/>
    <dgm:cxn modelId="{954F71AC-5193-43F4-9D66-722AE3E4077D}" type="presOf" srcId="{FE0B8CEE-7931-4C6C-ABAD-786E9B835F96}" destId="{25B85B47-B55F-40A6-95E0-5ED6A9B870BF}" srcOrd="0" destOrd="0" presId="urn:microsoft.com/office/officeart/2005/8/layout/vList2"/>
    <dgm:cxn modelId="{BE32496B-083A-4535-A651-52FEECCE657A}" srcId="{09FEEF98-66D8-4266-9535-59667BCA2E50}" destId="{B4EBCE89-579B-4413-9187-744DC0638F5D}" srcOrd="2" destOrd="0" parTransId="{EBA44494-1859-4E97-89A2-5ABD0A5235EA}" sibTransId="{5024886C-50D2-4D51-802D-84BCD214687A}"/>
    <dgm:cxn modelId="{3C05F290-2F21-40CA-8477-3B3143670844}" srcId="{FE0B8CEE-7931-4C6C-ABAD-786E9B835F96}" destId="{E0E8CE52-C3C2-4269-A9E5-FFD70BF3781C}" srcOrd="1" destOrd="0" parTransId="{13A054E2-856B-4819-9818-EFC9F9ED96D5}" sibTransId="{01F99234-F30D-401B-8D37-6089A0115F39}"/>
    <dgm:cxn modelId="{5A1EAB0D-8C36-4160-980E-9E5C5FB06C4C}" srcId="{ED717D3C-12D7-4C82-9A24-C9144B86E759}" destId="{28AF4233-A00E-471E-8379-505829759C90}" srcOrd="1" destOrd="0" parTransId="{5D9AE643-7E87-43A7-AEE2-0DE279548FA1}" sibTransId="{554B3723-8F79-4428-9A76-EEA426405184}"/>
    <dgm:cxn modelId="{0D30DAC6-56AF-416A-941B-62B590383B71}" type="presOf" srcId="{B0E450B4-18E5-4DD9-A766-6915D7F8E3A0}" destId="{D7227EC1-8280-43E2-A758-CF17242A0E78}" srcOrd="0" destOrd="1" presId="urn:microsoft.com/office/officeart/2005/8/layout/vList2"/>
    <dgm:cxn modelId="{9450EC9C-F7BF-4F8B-8051-EFA9A82F1816}" srcId="{FE0B8CEE-7931-4C6C-ABAD-786E9B835F96}" destId="{D6DA1E7F-8124-44A6-A7C6-6C2F85587584}" srcOrd="2" destOrd="0" parTransId="{14B4E8D9-D7B3-45C2-87F3-8F61E9B48302}" sibTransId="{9B168B21-C2B0-43DA-BAEB-F89FFDCF788E}"/>
    <dgm:cxn modelId="{66CBBBBC-42F8-4726-9307-D5C0BBA10C58}" type="presOf" srcId="{D6DA1E7F-8124-44A6-A7C6-6C2F85587584}" destId="{470F9343-84EB-47B7-AFB9-4C65E7792209}" srcOrd="0" destOrd="2" presId="urn:microsoft.com/office/officeart/2005/8/layout/vList2"/>
    <dgm:cxn modelId="{CC6A2365-479E-416D-95AE-05DA23E1D338}" type="presOf" srcId="{B4EBCE89-579B-4413-9187-744DC0638F5D}" destId="{D7227EC1-8280-43E2-A758-CF17242A0E78}" srcOrd="0" destOrd="2" presId="urn:microsoft.com/office/officeart/2005/8/layout/vList2"/>
    <dgm:cxn modelId="{33F405A0-D23B-4F13-B2E4-F1C17E372C56}" type="presOf" srcId="{09FEEF98-66D8-4266-9535-59667BCA2E50}" destId="{D7A831F6-224E-4255-B33E-DD2359E3B625}" srcOrd="0" destOrd="0" presId="urn:microsoft.com/office/officeart/2005/8/layout/vList2"/>
    <dgm:cxn modelId="{8179AC16-5A0D-4D6A-8E5D-24988E42D84A}" type="presOf" srcId="{28AF4233-A00E-471E-8379-505829759C90}" destId="{CB053569-2367-4401-9257-A2E1BD3CDD98}" srcOrd="0" destOrd="1" presId="urn:microsoft.com/office/officeart/2005/8/layout/vList2"/>
    <dgm:cxn modelId="{E021FB58-6A36-42D5-9635-17A59D6E1E98}" type="presOf" srcId="{E0E8CE52-C3C2-4269-A9E5-FFD70BF3781C}" destId="{470F9343-84EB-47B7-AFB9-4C65E7792209}" srcOrd="0" destOrd="1" presId="urn:microsoft.com/office/officeart/2005/8/layout/vList2"/>
    <dgm:cxn modelId="{2AE09C57-8558-4CC7-82F8-82DA86F94AD0}" type="presOf" srcId="{CB3DFCC2-8358-4E76-B406-E75AFCF91BE7}" destId="{D7227EC1-8280-43E2-A758-CF17242A0E78}" srcOrd="0" destOrd="0" presId="urn:microsoft.com/office/officeart/2005/8/layout/vList2"/>
    <dgm:cxn modelId="{5D3EC56B-B8A7-4C21-BC32-B9FDB3439AC3}" srcId="{09FEEF98-66D8-4266-9535-59667BCA2E50}" destId="{B0E450B4-18E5-4DD9-A766-6915D7F8E3A0}" srcOrd="1" destOrd="0" parTransId="{7B034408-DF24-459E-8703-945AA941FAB8}" sibTransId="{54C36FEF-4E70-4098-B437-691629C919CC}"/>
    <dgm:cxn modelId="{F0835E1B-2744-471F-A7E0-D375508D0963}" srcId="{A6AD3BAA-9012-48AF-8113-54AD8DB43514}" destId="{09FEEF98-66D8-4266-9535-59667BCA2E50}" srcOrd="0" destOrd="0" parTransId="{35E14190-AB40-4262-B0CF-E04C6237AF31}" sibTransId="{966F489E-DF38-4411-A6CE-B582D9B78FDA}"/>
    <dgm:cxn modelId="{0392A398-2230-49E1-8752-65CE7CCCD8E2}" srcId="{09FEEF98-66D8-4266-9535-59667BCA2E50}" destId="{7D847804-9B56-4576-B26C-E95F5FAF36DB}" srcOrd="3" destOrd="0" parTransId="{A64D9248-01E1-45B5-BE13-E0DF3E8121BA}" sibTransId="{5AD27033-6457-45B4-A769-F1ED32EDA370}"/>
    <dgm:cxn modelId="{F47B8026-3A9A-40F3-B4A8-FCC0DCA6A730}" srcId="{A6AD3BAA-9012-48AF-8113-54AD8DB43514}" destId="{FE0B8CEE-7931-4C6C-ABAD-786E9B835F96}" srcOrd="2" destOrd="0" parTransId="{7E84AF53-2FA2-4DF4-96A1-DC3CD900E0A3}" sibTransId="{1FA52AE0-DFB7-42CE-A86F-60A71B16BDF1}"/>
    <dgm:cxn modelId="{2EFED02B-08F9-4A29-A67E-0E7467B81351}" type="presParOf" srcId="{E31A7A90-9CD5-4F7D-BB1D-2BA0EB5BD2C5}" destId="{D7A831F6-224E-4255-B33E-DD2359E3B625}" srcOrd="0" destOrd="0" presId="urn:microsoft.com/office/officeart/2005/8/layout/vList2"/>
    <dgm:cxn modelId="{373487D7-5D18-4A4B-BB75-920BCF7FB27B}" type="presParOf" srcId="{E31A7A90-9CD5-4F7D-BB1D-2BA0EB5BD2C5}" destId="{D7227EC1-8280-43E2-A758-CF17242A0E78}" srcOrd="1" destOrd="0" presId="urn:microsoft.com/office/officeart/2005/8/layout/vList2"/>
    <dgm:cxn modelId="{8577A2FB-5ED2-4FE6-A192-01790014481D}" type="presParOf" srcId="{E31A7A90-9CD5-4F7D-BB1D-2BA0EB5BD2C5}" destId="{0BD9CFF3-BD5C-4496-A5C0-71614AF6C6BB}" srcOrd="2" destOrd="0" presId="urn:microsoft.com/office/officeart/2005/8/layout/vList2"/>
    <dgm:cxn modelId="{D04261F8-3ECE-4572-BE41-3A0EB57A930C}" type="presParOf" srcId="{E31A7A90-9CD5-4F7D-BB1D-2BA0EB5BD2C5}" destId="{CB053569-2367-4401-9257-A2E1BD3CDD98}" srcOrd="3" destOrd="0" presId="urn:microsoft.com/office/officeart/2005/8/layout/vList2"/>
    <dgm:cxn modelId="{4E5AC142-8BA9-44A7-AB5F-5994509D0459}" type="presParOf" srcId="{E31A7A90-9CD5-4F7D-BB1D-2BA0EB5BD2C5}" destId="{25B85B47-B55F-40A6-95E0-5ED6A9B870BF}" srcOrd="4" destOrd="0" presId="urn:microsoft.com/office/officeart/2005/8/layout/vList2"/>
    <dgm:cxn modelId="{9ED3644A-3292-4F66-A990-784D69A4195E}"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研究现状</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r>
            <a:rPr lang="zh-CN" altLang="en-US" dirty="0" smtClean="0"/>
            <a:t>材料科学中的机器学习</a:t>
          </a:r>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已有工作</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bg1">
                  <a:lumMod val="65000"/>
                </a:schemeClr>
              </a:solidFill>
            </a:rPr>
            <a:t>相关工作基础</a:t>
          </a:r>
          <a:endParaRPr lang="zh-CN" altLang="en-US" dirty="0">
            <a:solidFill>
              <a:schemeClr val="bg1">
                <a:lumMod val="65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B0E450B4-18E5-4DD9-A766-6915D7F8E3A0}">
      <dgm:prSet phldrT="[文本]"/>
      <dgm:spPr/>
      <dgm:t>
        <a:bodyPr/>
        <a:lstStyle/>
        <a:p>
          <a:r>
            <a:rPr lang="zh-CN" altLang="en-US" dirty="0" smtClean="0">
              <a:solidFill>
                <a:schemeClr val="bg1">
                  <a:lumMod val="65000"/>
                </a:schemeClr>
              </a:solidFill>
            </a:rPr>
            <a:t>属性预测中的应用</a:t>
          </a:r>
          <a:endParaRPr lang="zh-CN" altLang="en-US" dirty="0">
            <a:solidFill>
              <a:schemeClr val="bg1">
                <a:lumMod val="65000"/>
              </a:schemeClr>
            </a:solidFill>
          </a:endParaRPr>
        </a:p>
      </dgm:t>
    </dgm:pt>
    <dgm:pt modelId="{7B034408-DF24-459E-8703-945AA941FAB8}" type="parTrans" cxnId="{5D3EC56B-B8A7-4C21-BC32-B9FDB3439AC3}">
      <dgm:prSet/>
      <dgm:spPr/>
      <dgm:t>
        <a:bodyPr/>
        <a:lstStyle/>
        <a:p>
          <a:endParaRPr lang="zh-CN" altLang="en-US"/>
        </a:p>
      </dgm:t>
    </dgm:pt>
    <dgm:pt modelId="{54C36FEF-4E70-4098-B437-691629C919CC}" type="sibTrans" cxnId="{5D3EC56B-B8A7-4C21-BC32-B9FDB3439AC3}">
      <dgm:prSet/>
      <dgm:spPr/>
      <dgm:t>
        <a:bodyPr/>
        <a:lstStyle/>
        <a:p>
          <a:endParaRPr lang="zh-CN" altLang="en-US"/>
        </a:p>
      </dgm:t>
    </dgm:pt>
    <dgm:pt modelId="{B4EBCE89-579B-4413-9187-744DC0638F5D}">
      <dgm:prSet phldrT="[文本]"/>
      <dgm:spPr/>
      <dgm:t>
        <a:bodyPr/>
        <a:lstStyle/>
        <a:p>
          <a:r>
            <a:rPr lang="zh-CN" altLang="en-US" dirty="0" smtClean="0">
              <a:solidFill>
                <a:schemeClr val="bg1">
                  <a:lumMod val="65000"/>
                </a:schemeClr>
              </a:solidFill>
            </a:rPr>
            <a:t>新材料发现中的应用</a:t>
          </a:r>
          <a:endParaRPr lang="zh-CN" altLang="en-US" dirty="0">
            <a:solidFill>
              <a:schemeClr val="bg1">
                <a:lumMod val="65000"/>
              </a:schemeClr>
            </a:solidFill>
          </a:endParaRPr>
        </a:p>
      </dgm:t>
    </dgm:pt>
    <dgm:pt modelId="{EBA44494-1859-4E97-89A2-5ABD0A5235EA}" type="parTrans" cxnId="{BE32496B-083A-4535-A651-52FEECCE657A}">
      <dgm:prSet/>
      <dgm:spPr/>
      <dgm:t>
        <a:bodyPr/>
        <a:lstStyle/>
        <a:p>
          <a:endParaRPr lang="zh-CN" altLang="en-US"/>
        </a:p>
      </dgm:t>
    </dgm:pt>
    <dgm:pt modelId="{5024886C-50D2-4D51-802D-84BCD214687A}" type="sibTrans" cxnId="{BE32496B-083A-4535-A651-52FEECCE657A}">
      <dgm:prSet/>
      <dgm:spPr/>
      <dgm:t>
        <a:bodyPr/>
        <a:lstStyle/>
        <a:p>
          <a:endParaRPr lang="zh-CN" altLang="en-US"/>
        </a:p>
      </dgm:t>
    </dgm:pt>
    <dgm:pt modelId="{7D847804-9B56-4576-B26C-E95F5FAF36DB}">
      <dgm:prSet phldrT="[文本]"/>
      <dgm:spPr/>
      <dgm:t>
        <a:bodyPr/>
        <a:lstStyle/>
        <a:p>
          <a:r>
            <a:rPr lang="zh-CN" altLang="en-US" dirty="0" smtClean="0">
              <a:solidFill>
                <a:schemeClr val="bg1">
                  <a:lumMod val="65000"/>
                </a:schemeClr>
              </a:solidFill>
            </a:rPr>
            <a:t>其他材料问题中的应用</a:t>
          </a:r>
          <a:endParaRPr lang="zh-CN" altLang="en-US" dirty="0">
            <a:solidFill>
              <a:schemeClr val="bg1">
                <a:lumMod val="65000"/>
              </a:schemeClr>
            </a:solidFill>
          </a:endParaRPr>
        </a:p>
      </dgm:t>
    </dgm:pt>
    <dgm:pt modelId="{A64D9248-01E1-45B5-BE13-E0DF3E8121BA}" type="parTrans" cxnId="{0392A398-2230-49E1-8752-65CE7CCCD8E2}">
      <dgm:prSet/>
      <dgm:spPr/>
      <dgm:t>
        <a:bodyPr/>
        <a:lstStyle/>
        <a:p>
          <a:endParaRPr lang="zh-CN" altLang="en-US"/>
        </a:p>
      </dgm:t>
    </dgm:pt>
    <dgm:pt modelId="{5AD27033-6457-45B4-A769-F1ED32EDA370}" type="sibTrans" cxnId="{0392A398-2230-49E1-8752-65CE7CCCD8E2}">
      <dgm:prSet/>
      <dgm:spPr/>
      <dgm:t>
        <a:bodyPr/>
        <a:lstStyle/>
        <a:p>
          <a:endParaRPr lang="zh-CN" altLang="en-US"/>
        </a:p>
      </dgm:t>
    </dgm:pt>
    <dgm:pt modelId="{28AF4233-A00E-471E-8379-505829759C90}">
      <dgm:prSet phldrT="[文本]"/>
      <dgm:spPr/>
      <dgm:t>
        <a:bodyPr/>
        <a:lstStyle/>
        <a:p>
          <a:r>
            <a:rPr lang="zh-CN" altLang="en-US" dirty="0" smtClean="0">
              <a:solidFill>
                <a:schemeClr val="bg1">
                  <a:lumMod val="65000"/>
                </a:schemeClr>
              </a:solidFill>
            </a:rPr>
            <a:t>机器学习在材料科学中的应用</a:t>
          </a:r>
          <a:endParaRPr lang="zh-CN" altLang="en-US" dirty="0">
            <a:solidFill>
              <a:schemeClr val="bg1">
                <a:lumMod val="65000"/>
              </a:schemeClr>
            </a:solidFill>
          </a:endParaRPr>
        </a:p>
      </dgm:t>
    </dgm:pt>
    <dgm:pt modelId="{5D9AE643-7E87-43A7-AEE2-0DE279548FA1}" type="parTrans" cxnId="{5A1EAB0D-8C36-4160-980E-9E5C5FB06C4C}">
      <dgm:prSet/>
      <dgm:spPr/>
      <dgm:t>
        <a:bodyPr/>
        <a:lstStyle/>
        <a:p>
          <a:endParaRPr lang="zh-CN" altLang="en-US"/>
        </a:p>
      </dgm:t>
    </dgm:pt>
    <dgm:pt modelId="{554B3723-8F79-4428-9A76-EEA426405184}" type="sibTrans" cxnId="{5A1EAB0D-8C36-4160-980E-9E5C5FB06C4C}">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工作设想</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dirty="0" smtClean="0">
              <a:solidFill>
                <a:schemeClr val="bg1">
                  <a:lumMod val="65000"/>
                </a:schemeClr>
              </a:solidFill>
            </a:rPr>
            <a:t>基于特征选择的单晶高温合金性能影响因素分析</a:t>
          </a:r>
          <a:endParaRPr lang="zh-CN" altLang="en-US" dirty="0">
            <a:solidFill>
              <a:schemeClr val="bg1">
                <a:lumMod val="65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dirty="0" smtClean="0">
              <a:solidFill>
                <a:schemeClr val="bg1">
                  <a:lumMod val="65000"/>
                </a:schemeClr>
              </a:solidFill>
            </a:rPr>
            <a:t>基于集成学习的单晶高温合金性能预测方法</a:t>
          </a:r>
          <a:endParaRPr lang="zh-CN" altLang="en-US" dirty="0">
            <a:solidFill>
              <a:schemeClr val="bg1">
                <a:lumMod val="65000"/>
              </a:schemeClr>
            </a:solidFill>
          </a:endParaRPr>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D6DA1E7F-8124-44A6-A7C6-6C2F85587584}">
      <dgm:prSet/>
      <dgm:spPr/>
      <dgm:t>
        <a:bodyPr/>
        <a:lstStyle/>
        <a:p>
          <a:r>
            <a:rPr lang="zh-CN" dirty="0" smtClean="0">
              <a:solidFill>
                <a:schemeClr val="bg1">
                  <a:lumMod val="65000"/>
                </a:schemeClr>
              </a:solidFill>
            </a:rPr>
            <a:t>可解释性机器学习方法在单晶高温合金中的应用</a:t>
          </a:r>
          <a:endParaRPr lang="zh-CN" altLang="en-US" dirty="0">
            <a:solidFill>
              <a:schemeClr val="bg1">
                <a:lumMod val="65000"/>
              </a:schemeClr>
            </a:solidFill>
          </a:endParaRPr>
        </a:p>
      </dgm:t>
    </dgm:pt>
    <dgm:pt modelId="{14B4E8D9-D7B3-45C2-87F3-8F61E9B48302}" type="parTrans" cxnId="{9450EC9C-F7BF-4F8B-8051-EFA9A82F1816}">
      <dgm:prSet/>
      <dgm:spPr/>
      <dgm:t>
        <a:bodyPr/>
        <a:lstStyle/>
        <a:p>
          <a:endParaRPr lang="zh-CN" altLang="en-US"/>
        </a:p>
      </dgm:t>
    </dgm:pt>
    <dgm:pt modelId="{9B168B21-C2B0-43DA-BAEB-F89FFDCF788E}" type="sibTrans" cxnId="{9450EC9C-F7BF-4F8B-8051-EFA9A82F1816}">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E7E0008B-929B-4432-8F99-30A13C67DA4F}" srcId="{FE0B8CEE-7931-4C6C-ABAD-786E9B835F96}" destId="{93B1E033-B87A-4F97-9BDA-5DB8FB2C8CC1}" srcOrd="0" destOrd="0" parTransId="{DFBAE609-2348-448B-A8B3-B1E9E6DF45AF}" sibTransId="{7255F286-4648-468C-B598-1A45F1DD8BFD}"/>
    <dgm:cxn modelId="{41C528A0-1FE5-4CBC-A80C-50E97B64030E}" type="presOf" srcId="{B4EBCE89-579B-4413-9187-744DC0638F5D}" destId="{D7227EC1-8280-43E2-A758-CF17242A0E78}" srcOrd="0" destOrd="2"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E4A7687F-6AE2-46CD-93C3-3DB289E21C37}" type="presOf" srcId="{ED717D3C-12D7-4C82-9A24-C9144B86E759}" destId="{0BD9CFF3-BD5C-4496-A5C0-71614AF6C6BB}" srcOrd="0" destOrd="0" presId="urn:microsoft.com/office/officeart/2005/8/layout/vList2"/>
    <dgm:cxn modelId="{FF99FD8A-8935-41E9-9492-B6D90EBFE0A5}" type="presOf" srcId="{28AF4233-A00E-471E-8379-505829759C90}" destId="{CB053569-2367-4401-9257-A2E1BD3CDD98}" srcOrd="0" destOrd="1" presId="urn:microsoft.com/office/officeart/2005/8/layout/vList2"/>
    <dgm:cxn modelId="{BE32496B-083A-4535-A651-52FEECCE657A}" srcId="{09FEEF98-66D8-4266-9535-59667BCA2E50}" destId="{B4EBCE89-579B-4413-9187-744DC0638F5D}" srcOrd="2" destOrd="0" parTransId="{EBA44494-1859-4E97-89A2-5ABD0A5235EA}" sibTransId="{5024886C-50D2-4D51-802D-84BCD214687A}"/>
    <dgm:cxn modelId="{3C05F290-2F21-40CA-8477-3B3143670844}" srcId="{FE0B8CEE-7931-4C6C-ABAD-786E9B835F96}" destId="{E0E8CE52-C3C2-4269-A9E5-FFD70BF3781C}" srcOrd="1" destOrd="0" parTransId="{13A054E2-856B-4819-9818-EFC9F9ED96D5}" sibTransId="{01F99234-F30D-401B-8D37-6089A0115F39}"/>
    <dgm:cxn modelId="{5A1EAB0D-8C36-4160-980E-9E5C5FB06C4C}" srcId="{ED717D3C-12D7-4C82-9A24-C9144B86E759}" destId="{28AF4233-A00E-471E-8379-505829759C90}" srcOrd="1" destOrd="0" parTransId="{5D9AE643-7E87-43A7-AEE2-0DE279548FA1}" sibTransId="{554B3723-8F79-4428-9A76-EEA426405184}"/>
    <dgm:cxn modelId="{34BE6F1D-A18E-4010-9228-21DF2A83DB85}" type="presOf" srcId="{D6DA1E7F-8124-44A6-A7C6-6C2F85587584}" destId="{470F9343-84EB-47B7-AFB9-4C65E7792209}" srcOrd="0" destOrd="2" presId="urn:microsoft.com/office/officeart/2005/8/layout/vList2"/>
    <dgm:cxn modelId="{9450EC9C-F7BF-4F8B-8051-EFA9A82F1816}" srcId="{FE0B8CEE-7931-4C6C-ABAD-786E9B835F96}" destId="{D6DA1E7F-8124-44A6-A7C6-6C2F85587584}" srcOrd="2" destOrd="0" parTransId="{14B4E8D9-D7B3-45C2-87F3-8F61E9B48302}" sibTransId="{9B168B21-C2B0-43DA-BAEB-F89FFDCF788E}"/>
    <dgm:cxn modelId="{35E18574-FA3A-4DDB-82CC-3F7C3767F6B7}" type="presOf" srcId="{A6AD3BAA-9012-48AF-8113-54AD8DB43514}" destId="{E31A7A90-9CD5-4F7D-BB1D-2BA0EB5BD2C5}" srcOrd="0" destOrd="0" presId="urn:microsoft.com/office/officeart/2005/8/layout/vList2"/>
    <dgm:cxn modelId="{97CCB8E5-A59E-4A90-9186-9EDC715877D5}" type="presOf" srcId="{CB3DFCC2-8358-4E76-B406-E75AFCF91BE7}" destId="{D7227EC1-8280-43E2-A758-CF17242A0E78}" srcOrd="0" destOrd="0" presId="urn:microsoft.com/office/officeart/2005/8/layout/vList2"/>
    <dgm:cxn modelId="{5EFB37E6-3502-4FC6-8100-EAF1D196E2B2}" type="presOf" srcId="{FE0B8CEE-7931-4C6C-ABAD-786E9B835F96}" destId="{25B85B47-B55F-40A6-95E0-5ED6A9B870BF}" srcOrd="0" destOrd="0" presId="urn:microsoft.com/office/officeart/2005/8/layout/vList2"/>
    <dgm:cxn modelId="{F6B1E36E-950D-4155-8811-E497BF511FE9}" type="presOf" srcId="{B0E450B4-18E5-4DD9-A766-6915D7F8E3A0}" destId="{D7227EC1-8280-43E2-A758-CF17242A0E78}" srcOrd="0" destOrd="1" presId="urn:microsoft.com/office/officeart/2005/8/layout/vList2"/>
    <dgm:cxn modelId="{49D93C53-FFDA-443B-A613-5162B4699E04}" type="presOf" srcId="{E0E8CE52-C3C2-4269-A9E5-FFD70BF3781C}" destId="{470F9343-84EB-47B7-AFB9-4C65E7792209}" srcOrd="0" destOrd="1"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5D3EC56B-B8A7-4C21-BC32-B9FDB3439AC3}" srcId="{09FEEF98-66D8-4266-9535-59667BCA2E50}" destId="{B0E450B4-18E5-4DD9-A766-6915D7F8E3A0}" srcOrd="1" destOrd="0" parTransId="{7B034408-DF24-459E-8703-945AA941FAB8}" sibTransId="{54C36FEF-4E70-4098-B437-691629C919CC}"/>
    <dgm:cxn modelId="{D303C4D6-6BEB-43A7-ACB5-0E10CD4B9226}" type="presOf" srcId="{93B1E033-B87A-4F97-9BDA-5DB8FB2C8CC1}" destId="{470F9343-84EB-47B7-AFB9-4C65E7792209}" srcOrd="0" destOrd="0" presId="urn:microsoft.com/office/officeart/2005/8/layout/vList2"/>
    <dgm:cxn modelId="{98400BCC-3192-4932-BFA0-1F17BD3BD837}" type="presOf" srcId="{09FEEF98-66D8-4266-9535-59667BCA2E50}" destId="{D7A831F6-224E-4255-B33E-DD2359E3B625}" srcOrd="0" destOrd="0" presId="urn:microsoft.com/office/officeart/2005/8/layout/vList2"/>
    <dgm:cxn modelId="{357379F5-BDD8-4154-BE8C-7797BB3144CB}" type="presOf" srcId="{96546131-4885-47DF-8F75-B5E80A5EB97D}" destId="{CB053569-2367-4401-9257-A2E1BD3CDD98}" srcOrd="0" destOrd="0" presId="urn:microsoft.com/office/officeart/2005/8/layout/vList2"/>
    <dgm:cxn modelId="{6FDADB3F-1E08-47DF-B895-4505CCD620B8}" type="presOf" srcId="{7D847804-9B56-4576-B26C-E95F5FAF36DB}" destId="{D7227EC1-8280-43E2-A758-CF17242A0E78}" srcOrd="0" destOrd="3" presId="urn:microsoft.com/office/officeart/2005/8/layout/vList2"/>
    <dgm:cxn modelId="{0392A398-2230-49E1-8752-65CE7CCCD8E2}" srcId="{09FEEF98-66D8-4266-9535-59667BCA2E50}" destId="{7D847804-9B56-4576-B26C-E95F5FAF36DB}" srcOrd="3" destOrd="0" parTransId="{A64D9248-01E1-45B5-BE13-E0DF3E8121BA}" sibTransId="{5AD27033-6457-45B4-A769-F1ED32EDA370}"/>
    <dgm:cxn modelId="{F47B8026-3A9A-40F3-B4A8-FCC0DCA6A730}" srcId="{A6AD3BAA-9012-48AF-8113-54AD8DB43514}" destId="{FE0B8CEE-7931-4C6C-ABAD-786E9B835F96}" srcOrd="2" destOrd="0" parTransId="{7E84AF53-2FA2-4DF4-96A1-DC3CD900E0A3}" sibTransId="{1FA52AE0-DFB7-42CE-A86F-60A71B16BDF1}"/>
    <dgm:cxn modelId="{DE8D945D-2EAD-4844-B27B-D077E3BC4439}" type="presParOf" srcId="{E31A7A90-9CD5-4F7D-BB1D-2BA0EB5BD2C5}" destId="{D7A831F6-224E-4255-B33E-DD2359E3B625}" srcOrd="0" destOrd="0" presId="urn:microsoft.com/office/officeart/2005/8/layout/vList2"/>
    <dgm:cxn modelId="{EF2A42F1-A178-4841-AC8E-5C5E06589679}" type="presParOf" srcId="{E31A7A90-9CD5-4F7D-BB1D-2BA0EB5BD2C5}" destId="{D7227EC1-8280-43E2-A758-CF17242A0E78}" srcOrd="1" destOrd="0" presId="urn:microsoft.com/office/officeart/2005/8/layout/vList2"/>
    <dgm:cxn modelId="{2E98BD71-507D-494F-B249-20F7F1D44526}" type="presParOf" srcId="{E31A7A90-9CD5-4F7D-BB1D-2BA0EB5BD2C5}" destId="{0BD9CFF3-BD5C-4496-A5C0-71614AF6C6BB}" srcOrd="2" destOrd="0" presId="urn:microsoft.com/office/officeart/2005/8/layout/vList2"/>
    <dgm:cxn modelId="{80C8CBE5-0A91-4BB0-88EC-670072139A11}" type="presParOf" srcId="{E31A7A90-9CD5-4F7D-BB1D-2BA0EB5BD2C5}" destId="{CB053569-2367-4401-9257-A2E1BD3CDD98}" srcOrd="3" destOrd="0" presId="urn:microsoft.com/office/officeart/2005/8/layout/vList2"/>
    <dgm:cxn modelId="{53AA15CB-4C11-4141-95D1-12FCDBE27EEA}" type="presParOf" srcId="{E31A7A90-9CD5-4F7D-BB1D-2BA0EB5BD2C5}" destId="{25B85B47-B55F-40A6-95E0-5ED6A9B870BF}" srcOrd="4" destOrd="0" presId="urn:microsoft.com/office/officeart/2005/8/layout/vList2"/>
    <dgm:cxn modelId="{32D7BC29-771D-41A1-BE5F-016D466DFBA6}"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研究现状</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r>
            <a:rPr lang="zh-CN" altLang="en-US" dirty="0" smtClean="0"/>
            <a:t>材料科学中的机器学习</a:t>
          </a:r>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已有工作</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bg1">
                  <a:lumMod val="65000"/>
                </a:schemeClr>
              </a:solidFill>
            </a:rPr>
            <a:t>相关工作基础</a:t>
          </a:r>
          <a:endParaRPr lang="zh-CN" altLang="en-US" dirty="0">
            <a:solidFill>
              <a:schemeClr val="bg1">
                <a:lumMod val="65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B0E450B4-18E5-4DD9-A766-6915D7F8E3A0}">
      <dgm:prSet phldrT="[文本]"/>
      <dgm:spPr/>
      <dgm:t>
        <a:bodyPr/>
        <a:lstStyle/>
        <a:p>
          <a:r>
            <a:rPr lang="zh-CN" altLang="en-US" dirty="0" smtClean="0">
              <a:solidFill>
                <a:schemeClr val="tx1"/>
              </a:solidFill>
            </a:rPr>
            <a:t>属性预测中的应用</a:t>
          </a:r>
          <a:endParaRPr lang="zh-CN" altLang="en-US" dirty="0">
            <a:solidFill>
              <a:schemeClr val="tx1"/>
            </a:solidFill>
          </a:endParaRPr>
        </a:p>
      </dgm:t>
    </dgm:pt>
    <dgm:pt modelId="{7B034408-DF24-459E-8703-945AA941FAB8}" type="parTrans" cxnId="{5D3EC56B-B8A7-4C21-BC32-B9FDB3439AC3}">
      <dgm:prSet/>
      <dgm:spPr/>
      <dgm:t>
        <a:bodyPr/>
        <a:lstStyle/>
        <a:p>
          <a:endParaRPr lang="zh-CN" altLang="en-US"/>
        </a:p>
      </dgm:t>
    </dgm:pt>
    <dgm:pt modelId="{54C36FEF-4E70-4098-B437-691629C919CC}" type="sibTrans" cxnId="{5D3EC56B-B8A7-4C21-BC32-B9FDB3439AC3}">
      <dgm:prSet/>
      <dgm:spPr/>
      <dgm:t>
        <a:bodyPr/>
        <a:lstStyle/>
        <a:p>
          <a:endParaRPr lang="zh-CN" altLang="en-US"/>
        </a:p>
      </dgm:t>
    </dgm:pt>
    <dgm:pt modelId="{B4EBCE89-579B-4413-9187-744DC0638F5D}">
      <dgm:prSet phldrT="[文本]"/>
      <dgm:spPr/>
      <dgm:t>
        <a:bodyPr/>
        <a:lstStyle/>
        <a:p>
          <a:r>
            <a:rPr lang="zh-CN" altLang="en-US" dirty="0" smtClean="0">
              <a:solidFill>
                <a:schemeClr val="bg1">
                  <a:lumMod val="65000"/>
                </a:schemeClr>
              </a:solidFill>
            </a:rPr>
            <a:t>新材料发现中的应用</a:t>
          </a:r>
          <a:endParaRPr lang="zh-CN" altLang="en-US" dirty="0">
            <a:solidFill>
              <a:schemeClr val="bg1">
                <a:lumMod val="65000"/>
              </a:schemeClr>
            </a:solidFill>
          </a:endParaRPr>
        </a:p>
      </dgm:t>
    </dgm:pt>
    <dgm:pt modelId="{EBA44494-1859-4E97-89A2-5ABD0A5235EA}" type="parTrans" cxnId="{BE32496B-083A-4535-A651-52FEECCE657A}">
      <dgm:prSet/>
      <dgm:spPr/>
      <dgm:t>
        <a:bodyPr/>
        <a:lstStyle/>
        <a:p>
          <a:endParaRPr lang="zh-CN" altLang="en-US"/>
        </a:p>
      </dgm:t>
    </dgm:pt>
    <dgm:pt modelId="{5024886C-50D2-4D51-802D-84BCD214687A}" type="sibTrans" cxnId="{BE32496B-083A-4535-A651-52FEECCE657A}">
      <dgm:prSet/>
      <dgm:spPr/>
      <dgm:t>
        <a:bodyPr/>
        <a:lstStyle/>
        <a:p>
          <a:endParaRPr lang="zh-CN" altLang="en-US"/>
        </a:p>
      </dgm:t>
    </dgm:pt>
    <dgm:pt modelId="{7D847804-9B56-4576-B26C-E95F5FAF36DB}">
      <dgm:prSet phldrT="[文本]"/>
      <dgm:spPr/>
      <dgm:t>
        <a:bodyPr/>
        <a:lstStyle/>
        <a:p>
          <a:r>
            <a:rPr lang="zh-CN" altLang="en-US" dirty="0" smtClean="0">
              <a:solidFill>
                <a:schemeClr val="bg1">
                  <a:lumMod val="65000"/>
                </a:schemeClr>
              </a:solidFill>
            </a:rPr>
            <a:t>其他材料问题中的应用</a:t>
          </a:r>
          <a:endParaRPr lang="zh-CN" altLang="en-US" dirty="0">
            <a:solidFill>
              <a:schemeClr val="bg1">
                <a:lumMod val="65000"/>
              </a:schemeClr>
            </a:solidFill>
          </a:endParaRPr>
        </a:p>
      </dgm:t>
    </dgm:pt>
    <dgm:pt modelId="{A64D9248-01E1-45B5-BE13-E0DF3E8121BA}" type="parTrans" cxnId="{0392A398-2230-49E1-8752-65CE7CCCD8E2}">
      <dgm:prSet/>
      <dgm:spPr/>
      <dgm:t>
        <a:bodyPr/>
        <a:lstStyle/>
        <a:p>
          <a:endParaRPr lang="zh-CN" altLang="en-US"/>
        </a:p>
      </dgm:t>
    </dgm:pt>
    <dgm:pt modelId="{5AD27033-6457-45B4-A769-F1ED32EDA370}" type="sibTrans" cxnId="{0392A398-2230-49E1-8752-65CE7CCCD8E2}">
      <dgm:prSet/>
      <dgm:spPr/>
      <dgm:t>
        <a:bodyPr/>
        <a:lstStyle/>
        <a:p>
          <a:endParaRPr lang="zh-CN" altLang="en-US"/>
        </a:p>
      </dgm:t>
    </dgm:pt>
    <dgm:pt modelId="{28AF4233-A00E-471E-8379-505829759C90}">
      <dgm:prSet phldrT="[文本]"/>
      <dgm:spPr/>
      <dgm:t>
        <a:bodyPr/>
        <a:lstStyle/>
        <a:p>
          <a:r>
            <a:rPr lang="zh-CN" altLang="en-US" dirty="0" smtClean="0">
              <a:solidFill>
                <a:schemeClr val="bg1">
                  <a:lumMod val="65000"/>
                </a:schemeClr>
              </a:solidFill>
            </a:rPr>
            <a:t>机器学习在材料科学中的应用</a:t>
          </a:r>
          <a:endParaRPr lang="zh-CN" altLang="en-US" dirty="0">
            <a:solidFill>
              <a:schemeClr val="bg1">
                <a:lumMod val="65000"/>
              </a:schemeClr>
            </a:solidFill>
          </a:endParaRPr>
        </a:p>
      </dgm:t>
    </dgm:pt>
    <dgm:pt modelId="{5D9AE643-7E87-43A7-AEE2-0DE279548FA1}" type="parTrans" cxnId="{5A1EAB0D-8C36-4160-980E-9E5C5FB06C4C}">
      <dgm:prSet/>
      <dgm:spPr/>
      <dgm:t>
        <a:bodyPr/>
        <a:lstStyle/>
        <a:p>
          <a:endParaRPr lang="zh-CN" altLang="en-US"/>
        </a:p>
      </dgm:t>
    </dgm:pt>
    <dgm:pt modelId="{554B3723-8F79-4428-9A76-EEA426405184}" type="sibTrans" cxnId="{5A1EAB0D-8C36-4160-980E-9E5C5FB06C4C}">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工作设想</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dirty="0" smtClean="0">
              <a:solidFill>
                <a:schemeClr val="bg1">
                  <a:lumMod val="65000"/>
                </a:schemeClr>
              </a:solidFill>
            </a:rPr>
            <a:t>基于特征选择的单晶高温合金性能影响因素分析</a:t>
          </a:r>
          <a:endParaRPr lang="zh-CN" altLang="en-US" dirty="0">
            <a:solidFill>
              <a:schemeClr val="bg1">
                <a:lumMod val="65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dirty="0" smtClean="0">
              <a:solidFill>
                <a:schemeClr val="bg1">
                  <a:lumMod val="65000"/>
                </a:schemeClr>
              </a:solidFill>
            </a:rPr>
            <a:t>基于集成学习的单晶高温合金性能预测方法</a:t>
          </a:r>
          <a:endParaRPr lang="zh-CN" altLang="en-US" dirty="0">
            <a:solidFill>
              <a:schemeClr val="bg1">
                <a:lumMod val="65000"/>
              </a:schemeClr>
            </a:solidFill>
          </a:endParaRPr>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D6DA1E7F-8124-44A6-A7C6-6C2F85587584}">
      <dgm:prSet/>
      <dgm:spPr/>
      <dgm:t>
        <a:bodyPr/>
        <a:lstStyle/>
        <a:p>
          <a:r>
            <a:rPr lang="zh-CN" dirty="0" smtClean="0">
              <a:solidFill>
                <a:schemeClr val="bg1">
                  <a:lumMod val="65000"/>
                </a:schemeClr>
              </a:solidFill>
            </a:rPr>
            <a:t>可解释性机器学习方法在单晶高温合金中的应用</a:t>
          </a:r>
          <a:endParaRPr lang="zh-CN" altLang="en-US" dirty="0">
            <a:solidFill>
              <a:schemeClr val="bg1">
                <a:lumMod val="65000"/>
              </a:schemeClr>
            </a:solidFill>
          </a:endParaRPr>
        </a:p>
      </dgm:t>
    </dgm:pt>
    <dgm:pt modelId="{14B4E8D9-D7B3-45C2-87F3-8F61E9B48302}" type="parTrans" cxnId="{9450EC9C-F7BF-4F8B-8051-EFA9A82F1816}">
      <dgm:prSet/>
      <dgm:spPr/>
      <dgm:t>
        <a:bodyPr/>
        <a:lstStyle/>
        <a:p>
          <a:endParaRPr lang="zh-CN" altLang="en-US"/>
        </a:p>
      </dgm:t>
    </dgm:pt>
    <dgm:pt modelId="{9B168B21-C2B0-43DA-BAEB-F89FFDCF788E}" type="sibTrans" cxnId="{9450EC9C-F7BF-4F8B-8051-EFA9A82F1816}">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E6A38957-3BCA-4E35-9C94-CB58C955FD94}" type="presOf" srcId="{A6AD3BAA-9012-48AF-8113-54AD8DB43514}" destId="{E31A7A90-9CD5-4F7D-BB1D-2BA0EB5BD2C5}"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A34A2791-DED4-470D-80CD-6551C19DFF81}" type="presOf" srcId="{7D847804-9B56-4576-B26C-E95F5FAF36DB}" destId="{D7227EC1-8280-43E2-A758-CF17242A0E78}" srcOrd="0" destOrd="3"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FA33807E-D18D-4EE6-BD2C-477886D3FD9B}" type="presOf" srcId="{ED717D3C-12D7-4C82-9A24-C9144B86E759}" destId="{0BD9CFF3-BD5C-4496-A5C0-71614AF6C6BB}" srcOrd="0" destOrd="0" presId="urn:microsoft.com/office/officeart/2005/8/layout/vList2"/>
    <dgm:cxn modelId="{66E1A9DF-7424-4959-B0C1-7C3AD000651E}" type="presOf" srcId="{FE0B8CEE-7931-4C6C-ABAD-786E9B835F96}" destId="{25B85B47-B55F-40A6-95E0-5ED6A9B870BF}" srcOrd="0" destOrd="0" presId="urn:microsoft.com/office/officeart/2005/8/layout/vList2"/>
    <dgm:cxn modelId="{BE32496B-083A-4535-A651-52FEECCE657A}" srcId="{09FEEF98-66D8-4266-9535-59667BCA2E50}" destId="{B4EBCE89-579B-4413-9187-744DC0638F5D}" srcOrd="2" destOrd="0" parTransId="{EBA44494-1859-4E97-89A2-5ABD0A5235EA}" sibTransId="{5024886C-50D2-4D51-802D-84BCD214687A}"/>
    <dgm:cxn modelId="{3C05F290-2F21-40CA-8477-3B3143670844}" srcId="{FE0B8CEE-7931-4C6C-ABAD-786E9B835F96}" destId="{E0E8CE52-C3C2-4269-A9E5-FFD70BF3781C}" srcOrd="1" destOrd="0" parTransId="{13A054E2-856B-4819-9818-EFC9F9ED96D5}" sibTransId="{01F99234-F30D-401B-8D37-6089A0115F39}"/>
    <dgm:cxn modelId="{5A1EAB0D-8C36-4160-980E-9E5C5FB06C4C}" srcId="{ED717D3C-12D7-4C82-9A24-C9144B86E759}" destId="{28AF4233-A00E-471E-8379-505829759C90}" srcOrd="1" destOrd="0" parTransId="{5D9AE643-7E87-43A7-AEE2-0DE279548FA1}" sibTransId="{554B3723-8F79-4428-9A76-EEA426405184}"/>
    <dgm:cxn modelId="{FD47B941-1882-46A2-BB2D-4B804424CB49}" type="presOf" srcId="{D6DA1E7F-8124-44A6-A7C6-6C2F85587584}" destId="{470F9343-84EB-47B7-AFB9-4C65E7792209}" srcOrd="0" destOrd="2" presId="urn:microsoft.com/office/officeart/2005/8/layout/vList2"/>
    <dgm:cxn modelId="{9450EC9C-F7BF-4F8B-8051-EFA9A82F1816}" srcId="{FE0B8CEE-7931-4C6C-ABAD-786E9B835F96}" destId="{D6DA1E7F-8124-44A6-A7C6-6C2F85587584}" srcOrd="2" destOrd="0" parTransId="{14B4E8D9-D7B3-45C2-87F3-8F61E9B48302}" sibTransId="{9B168B21-C2B0-43DA-BAEB-F89FFDCF788E}"/>
    <dgm:cxn modelId="{E5DEECC3-68D4-4EFC-B2B1-8FED7B0E9E1E}" type="presOf" srcId="{B4EBCE89-579B-4413-9187-744DC0638F5D}" destId="{D7227EC1-8280-43E2-A758-CF17242A0E78}" srcOrd="0" destOrd="2" presId="urn:microsoft.com/office/officeart/2005/8/layout/vList2"/>
    <dgm:cxn modelId="{75B2567F-4EB5-48B0-86D6-FCD6BCA92B28}" type="presOf" srcId="{B0E450B4-18E5-4DD9-A766-6915D7F8E3A0}" destId="{D7227EC1-8280-43E2-A758-CF17242A0E78}" srcOrd="0" destOrd="1"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230EA6CB-FCA3-4A8E-B2B6-AE0412D4E680}" type="presOf" srcId="{09FEEF98-66D8-4266-9535-59667BCA2E50}" destId="{D7A831F6-224E-4255-B33E-DD2359E3B625}" srcOrd="0" destOrd="0" presId="urn:microsoft.com/office/officeart/2005/8/layout/vList2"/>
    <dgm:cxn modelId="{5D3EC56B-B8A7-4C21-BC32-B9FDB3439AC3}" srcId="{09FEEF98-66D8-4266-9535-59667BCA2E50}" destId="{B0E450B4-18E5-4DD9-A766-6915D7F8E3A0}" srcOrd="1" destOrd="0" parTransId="{7B034408-DF24-459E-8703-945AA941FAB8}" sibTransId="{54C36FEF-4E70-4098-B437-691629C919CC}"/>
    <dgm:cxn modelId="{7BC222B6-920B-4FB6-B28D-34FA1CF23776}" type="presOf" srcId="{96546131-4885-47DF-8F75-B5E80A5EB97D}" destId="{CB053569-2367-4401-9257-A2E1BD3CDD98}" srcOrd="0" destOrd="0" presId="urn:microsoft.com/office/officeart/2005/8/layout/vList2"/>
    <dgm:cxn modelId="{97806DAF-3480-419B-86F4-C48C7AD219A2}" type="presOf" srcId="{E0E8CE52-C3C2-4269-A9E5-FFD70BF3781C}" destId="{470F9343-84EB-47B7-AFB9-4C65E7792209}" srcOrd="0" destOrd="1" presId="urn:microsoft.com/office/officeart/2005/8/layout/vList2"/>
    <dgm:cxn modelId="{B105B8FB-156F-4EAF-B7A7-F459E744C033}" type="presOf" srcId="{28AF4233-A00E-471E-8379-505829759C90}" destId="{CB053569-2367-4401-9257-A2E1BD3CDD98}" srcOrd="0" destOrd="1" presId="urn:microsoft.com/office/officeart/2005/8/layout/vList2"/>
    <dgm:cxn modelId="{8C372ACD-B827-4995-A7B7-C5B86315031C}" type="presOf" srcId="{93B1E033-B87A-4F97-9BDA-5DB8FB2C8CC1}" destId="{470F9343-84EB-47B7-AFB9-4C65E7792209}" srcOrd="0" destOrd="0" presId="urn:microsoft.com/office/officeart/2005/8/layout/vList2"/>
    <dgm:cxn modelId="{D668F8C6-C884-4036-87A4-3213D1DF1D38}" type="presOf" srcId="{CB3DFCC2-8358-4E76-B406-E75AFCF91BE7}" destId="{D7227EC1-8280-43E2-A758-CF17242A0E78}" srcOrd="0" destOrd="0" presId="urn:microsoft.com/office/officeart/2005/8/layout/vList2"/>
    <dgm:cxn modelId="{0392A398-2230-49E1-8752-65CE7CCCD8E2}" srcId="{09FEEF98-66D8-4266-9535-59667BCA2E50}" destId="{7D847804-9B56-4576-B26C-E95F5FAF36DB}" srcOrd="3" destOrd="0" parTransId="{A64D9248-01E1-45B5-BE13-E0DF3E8121BA}" sibTransId="{5AD27033-6457-45B4-A769-F1ED32EDA370}"/>
    <dgm:cxn modelId="{F47B8026-3A9A-40F3-B4A8-FCC0DCA6A730}" srcId="{A6AD3BAA-9012-48AF-8113-54AD8DB43514}" destId="{FE0B8CEE-7931-4C6C-ABAD-786E9B835F96}" srcOrd="2" destOrd="0" parTransId="{7E84AF53-2FA2-4DF4-96A1-DC3CD900E0A3}" sibTransId="{1FA52AE0-DFB7-42CE-A86F-60A71B16BDF1}"/>
    <dgm:cxn modelId="{B86C4941-DE9F-4335-9B72-EB6E0009A94F}" type="presParOf" srcId="{E31A7A90-9CD5-4F7D-BB1D-2BA0EB5BD2C5}" destId="{D7A831F6-224E-4255-B33E-DD2359E3B625}" srcOrd="0" destOrd="0" presId="urn:microsoft.com/office/officeart/2005/8/layout/vList2"/>
    <dgm:cxn modelId="{C72F92C7-B3CB-42CE-8E69-8F83876A8C17}" type="presParOf" srcId="{E31A7A90-9CD5-4F7D-BB1D-2BA0EB5BD2C5}" destId="{D7227EC1-8280-43E2-A758-CF17242A0E78}" srcOrd="1" destOrd="0" presId="urn:microsoft.com/office/officeart/2005/8/layout/vList2"/>
    <dgm:cxn modelId="{1D31293D-B00A-46DE-8973-2CBAEC80BF62}" type="presParOf" srcId="{E31A7A90-9CD5-4F7D-BB1D-2BA0EB5BD2C5}" destId="{0BD9CFF3-BD5C-4496-A5C0-71614AF6C6BB}" srcOrd="2" destOrd="0" presId="urn:microsoft.com/office/officeart/2005/8/layout/vList2"/>
    <dgm:cxn modelId="{682154EC-75F5-4DE9-A15C-76278AFC3FE8}" type="presParOf" srcId="{E31A7A90-9CD5-4F7D-BB1D-2BA0EB5BD2C5}" destId="{CB053569-2367-4401-9257-A2E1BD3CDD98}" srcOrd="3" destOrd="0" presId="urn:microsoft.com/office/officeart/2005/8/layout/vList2"/>
    <dgm:cxn modelId="{0C76EEC9-2A21-442A-A238-289985B418B4}" type="presParOf" srcId="{E31A7A90-9CD5-4F7D-BB1D-2BA0EB5BD2C5}" destId="{25B85B47-B55F-40A6-95E0-5ED6A9B870BF}" srcOrd="4" destOrd="0" presId="urn:microsoft.com/office/officeart/2005/8/layout/vList2"/>
    <dgm:cxn modelId="{468AC5CF-424F-49EB-88C0-F9E30EFE40CD}"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研究现状</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r>
            <a:rPr lang="zh-CN" altLang="en-US" dirty="0" smtClean="0"/>
            <a:t>材料科学中的机器学习</a:t>
          </a:r>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已有工作</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bg1">
                  <a:lumMod val="65000"/>
                </a:schemeClr>
              </a:solidFill>
            </a:rPr>
            <a:t>相关工作基础</a:t>
          </a:r>
          <a:endParaRPr lang="zh-CN" altLang="en-US" dirty="0">
            <a:solidFill>
              <a:schemeClr val="bg1">
                <a:lumMod val="65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B0E450B4-18E5-4DD9-A766-6915D7F8E3A0}">
      <dgm:prSet phldrT="[文本]"/>
      <dgm:spPr/>
      <dgm:t>
        <a:bodyPr/>
        <a:lstStyle/>
        <a:p>
          <a:r>
            <a:rPr lang="zh-CN" altLang="en-US" dirty="0" smtClean="0">
              <a:solidFill>
                <a:schemeClr val="tx1"/>
              </a:solidFill>
            </a:rPr>
            <a:t>属性预测中的应用</a:t>
          </a:r>
          <a:endParaRPr lang="zh-CN" altLang="en-US" dirty="0">
            <a:solidFill>
              <a:schemeClr val="tx1"/>
            </a:solidFill>
          </a:endParaRPr>
        </a:p>
      </dgm:t>
    </dgm:pt>
    <dgm:pt modelId="{7B034408-DF24-459E-8703-945AA941FAB8}" type="parTrans" cxnId="{5D3EC56B-B8A7-4C21-BC32-B9FDB3439AC3}">
      <dgm:prSet/>
      <dgm:spPr/>
      <dgm:t>
        <a:bodyPr/>
        <a:lstStyle/>
        <a:p>
          <a:endParaRPr lang="zh-CN" altLang="en-US"/>
        </a:p>
      </dgm:t>
    </dgm:pt>
    <dgm:pt modelId="{54C36FEF-4E70-4098-B437-691629C919CC}" type="sibTrans" cxnId="{5D3EC56B-B8A7-4C21-BC32-B9FDB3439AC3}">
      <dgm:prSet/>
      <dgm:spPr/>
      <dgm:t>
        <a:bodyPr/>
        <a:lstStyle/>
        <a:p>
          <a:endParaRPr lang="zh-CN" altLang="en-US"/>
        </a:p>
      </dgm:t>
    </dgm:pt>
    <dgm:pt modelId="{B4EBCE89-579B-4413-9187-744DC0638F5D}">
      <dgm:prSet phldrT="[文本]"/>
      <dgm:spPr/>
      <dgm:t>
        <a:bodyPr/>
        <a:lstStyle/>
        <a:p>
          <a:r>
            <a:rPr lang="zh-CN" altLang="en-US" dirty="0" smtClean="0">
              <a:solidFill>
                <a:schemeClr val="tx1"/>
              </a:solidFill>
            </a:rPr>
            <a:t>新材料发现中的应用</a:t>
          </a:r>
          <a:endParaRPr lang="zh-CN" altLang="en-US" dirty="0">
            <a:solidFill>
              <a:schemeClr val="tx1"/>
            </a:solidFill>
          </a:endParaRPr>
        </a:p>
      </dgm:t>
    </dgm:pt>
    <dgm:pt modelId="{EBA44494-1859-4E97-89A2-5ABD0A5235EA}" type="parTrans" cxnId="{BE32496B-083A-4535-A651-52FEECCE657A}">
      <dgm:prSet/>
      <dgm:spPr/>
      <dgm:t>
        <a:bodyPr/>
        <a:lstStyle/>
        <a:p>
          <a:endParaRPr lang="zh-CN" altLang="en-US"/>
        </a:p>
      </dgm:t>
    </dgm:pt>
    <dgm:pt modelId="{5024886C-50D2-4D51-802D-84BCD214687A}" type="sibTrans" cxnId="{BE32496B-083A-4535-A651-52FEECCE657A}">
      <dgm:prSet/>
      <dgm:spPr/>
      <dgm:t>
        <a:bodyPr/>
        <a:lstStyle/>
        <a:p>
          <a:endParaRPr lang="zh-CN" altLang="en-US"/>
        </a:p>
      </dgm:t>
    </dgm:pt>
    <dgm:pt modelId="{7D847804-9B56-4576-B26C-E95F5FAF36DB}">
      <dgm:prSet phldrT="[文本]"/>
      <dgm:spPr/>
      <dgm:t>
        <a:bodyPr/>
        <a:lstStyle/>
        <a:p>
          <a:r>
            <a:rPr lang="zh-CN" altLang="en-US" dirty="0" smtClean="0">
              <a:solidFill>
                <a:schemeClr val="bg1">
                  <a:lumMod val="65000"/>
                </a:schemeClr>
              </a:solidFill>
            </a:rPr>
            <a:t>其他材料问题中的应用</a:t>
          </a:r>
          <a:endParaRPr lang="zh-CN" altLang="en-US" dirty="0">
            <a:solidFill>
              <a:schemeClr val="bg1">
                <a:lumMod val="65000"/>
              </a:schemeClr>
            </a:solidFill>
          </a:endParaRPr>
        </a:p>
      </dgm:t>
    </dgm:pt>
    <dgm:pt modelId="{A64D9248-01E1-45B5-BE13-E0DF3E8121BA}" type="parTrans" cxnId="{0392A398-2230-49E1-8752-65CE7CCCD8E2}">
      <dgm:prSet/>
      <dgm:spPr/>
      <dgm:t>
        <a:bodyPr/>
        <a:lstStyle/>
        <a:p>
          <a:endParaRPr lang="zh-CN" altLang="en-US"/>
        </a:p>
      </dgm:t>
    </dgm:pt>
    <dgm:pt modelId="{5AD27033-6457-45B4-A769-F1ED32EDA370}" type="sibTrans" cxnId="{0392A398-2230-49E1-8752-65CE7CCCD8E2}">
      <dgm:prSet/>
      <dgm:spPr/>
      <dgm:t>
        <a:bodyPr/>
        <a:lstStyle/>
        <a:p>
          <a:endParaRPr lang="zh-CN" altLang="en-US"/>
        </a:p>
      </dgm:t>
    </dgm:pt>
    <dgm:pt modelId="{28AF4233-A00E-471E-8379-505829759C90}">
      <dgm:prSet phldrT="[文本]"/>
      <dgm:spPr/>
      <dgm:t>
        <a:bodyPr/>
        <a:lstStyle/>
        <a:p>
          <a:r>
            <a:rPr lang="zh-CN" altLang="en-US" dirty="0" smtClean="0">
              <a:solidFill>
                <a:schemeClr val="bg1">
                  <a:lumMod val="65000"/>
                </a:schemeClr>
              </a:solidFill>
            </a:rPr>
            <a:t>机器学习在材料科学中的应用</a:t>
          </a:r>
          <a:endParaRPr lang="zh-CN" altLang="en-US" dirty="0">
            <a:solidFill>
              <a:schemeClr val="bg1">
                <a:lumMod val="65000"/>
              </a:schemeClr>
            </a:solidFill>
          </a:endParaRPr>
        </a:p>
      </dgm:t>
    </dgm:pt>
    <dgm:pt modelId="{5D9AE643-7E87-43A7-AEE2-0DE279548FA1}" type="parTrans" cxnId="{5A1EAB0D-8C36-4160-980E-9E5C5FB06C4C}">
      <dgm:prSet/>
      <dgm:spPr/>
      <dgm:t>
        <a:bodyPr/>
        <a:lstStyle/>
        <a:p>
          <a:endParaRPr lang="zh-CN" altLang="en-US"/>
        </a:p>
      </dgm:t>
    </dgm:pt>
    <dgm:pt modelId="{554B3723-8F79-4428-9A76-EEA426405184}" type="sibTrans" cxnId="{5A1EAB0D-8C36-4160-980E-9E5C5FB06C4C}">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工作设想</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dirty="0" smtClean="0">
              <a:solidFill>
                <a:schemeClr val="bg1">
                  <a:lumMod val="65000"/>
                </a:schemeClr>
              </a:solidFill>
            </a:rPr>
            <a:t>基于特征选择的单晶高温合金性能影响因素分析</a:t>
          </a:r>
          <a:endParaRPr lang="zh-CN" altLang="en-US" dirty="0">
            <a:solidFill>
              <a:schemeClr val="bg1">
                <a:lumMod val="65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dirty="0" smtClean="0">
              <a:solidFill>
                <a:schemeClr val="bg1">
                  <a:lumMod val="65000"/>
                </a:schemeClr>
              </a:solidFill>
            </a:rPr>
            <a:t>基于集成学习的单晶高温合金性能预测方法</a:t>
          </a:r>
          <a:endParaRPr lang="zh-CN" altLang="en-US" dirty="0">
            <a:solidFill>
              <a:schemeClr val="bg1">
                <a:lumMod val="65000"/>
              </a:schemeClr>
            </a:solidFill>
          </a:endParaRPr>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D6DA1E7F-8124-44A6-A7C6-6C2F85587584}">
      <dgm:prSet/>
      <dgm:spPr/>
      <dgm:t>
        <a:bodyPr/>
        <a:lstStyle/>
        <a:p>
          <a:r>
            <a:rPr lang="zh-CN" dirty="0" smtClean="0">
              <a:solidFill>
                <a:schemeClr val="bg1">
                  <a:lumMod val="65000"/>
                </a:schemeClr>
              </a:solidFill>
            </a:rPr>
            <a:t>可解释性机器学习方法在单晶高温合金中的应用</a:t>
          </a:r>
          <a:endParaRPr lang="zh-CN" altLang="en-US" dirty="0">
            <a:solidFill>
              <a:schemeClr val="bg1">
                <a:lumMod val="65000"/>
              </a:schemeClr>
            </a:solidFill>
          </a:endParaRPr>
        </a:p>
      </dgm:t>
    </dgm:pt>
    <dgm:pt modelId="{14B4E8D9-D7B3-45C2-87F3-8F61E9B48302}" type="parTrans" cxnId="{9450EC9C-F7BF-4F8B-8051-EFA9A82F1816}">
      <dgm:prSet/>
      <dgm:spPr/>
      <dgm:t>
        <a:bodyPr/>
        <a:lstStyle/>
        <a:p>
          <a:endParaRPr lang="zh-CN" altLang="en-US"/>
        </a:p>
      </dgm:t>
    </dgm:pt>
    <dgm:pt modelId="{9B168B21-C2B0-43DA-BAEB-F89FFDCF788E}" type="sibTrans" cxnId="{9450EC9C-F7BF-4F8B-8051-EFA9A82F1816}">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84088CE5-C3C9-426A-80B7-5D3E86FA3A2B}" type="presOf" srcId="{D6DA1E7F-8124-44A6-A7C6-6C2F85587584}" destId="{470F9343-84EB-47B7-AFB9-4C65E7792209}" srcOrd="0" destOrd="2" presId="urn:microsoft.com/office/officeart/2005/8/layout/vList2"/>
    <dgm:cxn modelId="{100D0F6B-DB93-45B5-A686-1DA49C5A0CC1}" srcId="{09FEEF98-66D8-4266-9535-59667BCA2E50}" destId="{CB3DFCC2-8358-4E76-B406-E75AFCF91BE7}" srcOrd="0" destOrd="0" parTransId="{4062E495-AE43-44D5-8141-52181DBDF672}" sibTransId="{9109C0EF-F80E-4819-A06C-DB073BC9717C}"/>
    <dgm:cxn modelId="{E7E0008B-929B-4432-8F99-30A13C67DA4F}" srcId="{FE0B8CEE-7931-4C6C-ABAD-786E9B835F96}" destId="{93B1E033-B87A-4F97-9BDA-5DB8FB2C8CC1}" srcOrd="0" destOrd="0" parTransId="{DFBAE609-2348-448B-A8B3-B1E9E6DF45AF}" sibTransId="{7255F286-4648-468C-B598-1A45F1DD8BFD}"/>
    <dgm:cxn modelId="{F3F394C6-EE30-4D4A-B364-7FF785E5A585}" type="presOf" srcId="{B0E450B4-18E5-4DD9-A766-6915D7F8E3A0}" destId="{D7227EC1-8280-43E2-A758-CF17242A0E78}" srcOrd="0" destOrd="1"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1DACC16D-B57D-495E-8861-AAF20BC393A4}" type="presOf" srcId="{7D847804-9B56-4576-B26C-E95F5FAF36DB}" destId="{D7227EC1-8280-43E2-A758-CF17242A0E78}" srcOrd="0" destOrd="3" presId="urn:microsoft.com/office/officeart/2005/8/layout/vList2"/>
    <dgm:cxn modelId="{0362F5DE-A2BA-45AD-921F-1D1F32D952CB}" type="presOf" srcId="{B4EBCE89-579B-4413-9187-744DC0638F5D}" destId="{D7227EC1-8280-43E2-A758-CF17242A0E78}" srcOrd="0" destOrd="2" presId="urn:microsoft.com/office/officeart/2005/8/layout/vList2"/>
    <dgm:cxn modelId="{1A488094-D6B0-41D0-A3F1-016E9CAC9274}" type="presOf" srcId="{96546131-4885-47DF-8F75-B5E80A5EB97D}" destId="{CB053569-2367-4401-9257-A2E1BD3CDD98}" srcOrd="0" destOrd="0" presId="urn:microsoft.com/office/officeart/2005/8/layout/vList2"/>
    <dgm:cxn modelId="{EF2C2DFB-7C54-49E8-8D0E-EA50488FAAB0}" type="presOf" srcId="{CB3DFCC2-8358-4E76-B406-E75AFCF91BE7}" destId="{D7227EC1-8280-43E2-A758-CF17242A0E78}" srcOrd="0" destOrd="0" presId="urn:microsoft.com/office/officeart/2005/8/layout/vList2"/>
    <dgm:cxn modelId="{BE32496B-083A-4535-A651-52FEECCE657A}" srcId="{09FEEF98-66D8-4266-9535-59667BCA2E50}" destId="{B4EBCE89-579B-4413-9187-744DC0638F5D}" srcOrd="2" destOrd="0" parTransId="{EBA44494-1859-4E97-89A2-5ABD0A5235EA}" sibTransId="{5024886C-50D2-4D51-802D-84BCD214687A}"/>
    <dgm:cxn modelId="{3C05F290-2F21-40CA-8477-3B3143670844}" srcId="{FE0B8CEE-7931-4C6C-ABAD-786E9B835F96}" destId="{E0E8CE52-C3C2-4269-A9E5-FFD70BF3781C}" srcOrd="1" destOrd="0" parTransId="{13A054E2-856B-4819-9818-EFC9F9ED96D5}" sibTransId="{01F99234-F30D-401B-8D37-6089A0115F39}"/>
    <dgm:cxn modelId="{5A1EAB0D-8C36-4160-980E-9E5C5FB06C4C}" srcId="{ED717D3C-12D7-4C82-9A24-C9144B86E759}" destId="{28AF4233-A00E-471E-8379-505829759C90}" srcOrd="1" destOrd="0" parTransId="{5D9AE643-7E87-43A7-AEE2-0DE279548FA1}" sibTransId="{554B3723-8F79-4428-9A76-EEA426405184}"/>
    <dgm:cxn modelId="{4D3499AC-150A-4DE9-9BF5-C453D48CDBC1}" type="presOf" srcId="{A6AD3BAA-9012-48AF-8113-54AD8DB43514}" destId="{E31A7A90-9CD5-4F7D-BB1D-2BA0EB5BD2C5}" srcOrd="0" destOrd="0" presId="urn:microsoft.com/office/officeart/2005/8/layout/vList2"/>
    <dgm:cxn modelId="{1089034C-0524-4AB9-A6AE-A9C594AD4A2B}" type="presOf" srcId="{93B1E033-B87A-4F97-9BDA-5DB8FB2C8CC1}" destId="{470F9343-84EB-47B7-AFB9-4C65E7792209}" srcOrd="0" destOrd="0" presId="urn:microsoft.com/office/officeart/2005/8/layout/vList2"/>
    <dgm:cxn modelId="{39ABE750-3EDC-4F71-B3FA-59ED5AB1A761}" type="presOf" srcId="{FE0B8CEE-7931-4C6C-ABAD-786E9B835F96}" destId="{25B85B47-B55F-40A6-95E0-5ED6A9B870BF}" srcOrd="0" destOrd="0" presId="urn:microsoft.com/office/officeart/2005/8/layout/vList2"/>
    <dgm:cxn modelId="{9450EC9C-F7BF-4F8B-8051-EFA9A82F1816}" srcId="{FE0B8CEE-7931-4C6C-ABAD-786E9B835F96}" destId="{D6DA1E7F-8124-44A6-A7C6-6C2F85587584}" srcOrd="2" destOrd="0" parTransId="{14B4E8D9-D7B3-45C2-87F3-8F61E9B48302}" sibTransId="{9B168B21-C2B0-43DA-BAEB-F89FFDCF788E}"/>
    <dgm:cxn modelId="{A894B1B9-DC10-476C-87A0-E053EA9E7B69}" type="presOf" srcId="{ED717D3C-12D7-4C82-9A24-C9144B86E759}" destId="{0BD9CFF3-BD5C-4496-A5C0-71614AF6C6BB}" srcOrd="0" destOrd="0" presId="urn:microsoft.com/office/officeart/2005/8/layout/vList2"/>
    <dgm:cxn modelId="{EEF216E8-0A08-480C-97A1-7776342C31D1}" type="presOf" srcId="{28AF4233-A00E-471E-8379-505829759C90}" destId="{CB053569-2367-4401-9257-A2E1BD3CDD98}" srcOrd="0" destOrd="1" presId="urn:microsoft.com/office/officeart/2005/8/layout/vList2"/>
    <dgm:cxn modelId="{EB0C51B1-99DD-4594-89E4-EAC7812D6788}" type="presOf" srcId="{E0E8CE52-C3C2-4269-A9E5-FFD70BF3781C}" destId="{470F9343-84EB-47B7-AFB9-4C65E7792209}" srcOrd="0" destOrd="1"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5D3EC56B-B8A7-4C21-BC32-B9FDB3439AC3}" srcId="{09FEEF98-66D8-4266-9535-59667BCA2E50}" destId="{B0E450B4-18E5-4DD9-A766-6915D7F8E3A0}" srcOrd="1" destOrd="0" parTransId="{7B034408-DF24-459E-8703-945AA941FAB8}" sibTransId="{54C36FEF-4E70-4098-B437-691629C919CC}"/>
    <dgm:cxn modelId="{0132E2AA-C03B-43EF-A1D8-A5A9E5B7BE53}" type="presOf" srcId="{09FEEF98-66D8-4266-9535-59667BCA2E50}" destId="{D7A831F6-224E-4255-B33E-DD2359E3B625}" srcOrd="0" destOrd="0" presId="urn:microsoft.com/office/officeart/2005/8/layout/vList2"/>
    <dgm:cxn modelId="{0392A398-2230-49E1-8752-65CE7CCCD8E2}" srcId="{09FEEF98-66D8-4266-9535-59667BCA2E50}" destId="{7D847804-9B56-4576-B26C-E95F5FAF36DB}" srcOrd="3" destOrd="0" parTransId="{A64D9248-01E1-45B5-BE13-E0DF3E8121BA}" sibTransId="{5AD27033-6457-45B4-A769-F1ED32EDA370}"/>
    <dgm:cxn modelId="{F47B8026-3A9A-40F3-B4A8-FCC0DCA6A730}" srcId="{A6AD3BAA-9012-48AF-8113-54AD8DB43514}" destId="{FE0B8CEE-7931-4C6C-ABAD-786E9B835F96}" srcOrd="2" destOrd="0" parTransId="{7E84AF53-2FA2-4DF4-96A1-DC3CD900E0A3}" sibTransId="{1FA52AE0-DFB7-42CE-A86F-60A71B16BDF1}"/>
    <dgm:cxn modelId="{F8F9637A-3A07-4195-99AD-22B3A3912154}" type="presParOf" srcId="{E31A7A90-9CD5-4F7D-BB1D-2BA0EB5BD2C5}" destId="{D7A831F6-224E-4255-B33E-DD2359E3B625}" srcOrd="0" destOrd="0" presId="urn:microsoft.com/office/officeart/2005/8/layout/vList2"/>
    <dgm:cxn modelId="{B2308654-A433-4435-A9FD-9243032CDF85}" type="presParOf" srcId="{E31A7A90-9CD5-4F7D-BB1D-2BA0EB5BD2C5}" destId="{D7227EC1-8280-43E2-A758-CF17242A0E78}" srcOrd="1" destOrd="0" presId="urn:microsoft.com/office/officeart/2005/8/layout/vList2"/>
    <dgm:cxn modelId="{E8177464-5D5A-48E0-9D1B-502DB590D10E}" type="presParOf" srcId="{E31A7A90-9CD5-4F7D-BB1D-2BA0EB5BD2C5}" destId="{0BD9CFF3-BD5C-4496-A5C0-71614AF6C6BB}" srcOrd="2" destOrd="0" presId="urn:microsoft.com/office/officeart/2005/8/layout/vList2"/>
    <dgm:cxn modelId="{2FC40505-0CC4-4DEC-B809-F59CA45AB4C8}" type="presParOf" srcId="{E31A7A90-9CD5-4F7D-BB1D-2BA0EB5BD2C5}" destId="{CB053569-2367-4401-9257-A2E1BD3CDD98}" srcOrd="3" destOrd="0" presId="urn:microsoft.com/office/officeart/2005/8/layout/vList2"/>
    <dgm:cxn modelId="{3A5EB383-B53D-4D26-8BAA-4E3CAEB33851}" type="presParOf" srcId="{E31A7A90-9CD5-4F7D-BB1D-2BA0EB5BD2C5}" destId="{25B85B47-B55F-40A6-95E0-5ED6A9B870BF}" srcOrd="4" destOrd="0" presId="urn:microsoft.com/office/officeart/2005/8/layout/vList2"/>
    <dgm:cxn modelId="{600C6A3E-9295-493F-B534-59C5703985CC}"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研究现状</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r>
            <a:rPr lang="zh-CN" altLang="en-US" dirty="0" smtClean="0"/>
            <a:t>材料科学中的机器学习</a:t>
          </a:r>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已有工作</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solidFill>
                <a:schemeClr val="bg1">
                  <a:lumMod val="65000"/>
                </a:schemeClr>
              </a:solidFill>
            </a:rPr>
            <a:t>相关工作基础</a:t>
          </a:r>
          <a:endParaRPr lang="zh-CN" altLang="en-US" dirty="0">
            <a:solidFill>
              <a:schemeClr val="bg1">
                <a:lumMod val="65000"/>
              </a:schemeClr>
            </a:solidFill>
          </a:endParaRPr>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B0E450B4-18E5-4DD9-A766-6915D7F8E3A0}">
      <dgm:prSet phldrT="[文本]"/>
      <dgm:spPr/>
      <dgm:t>
        <a:bodyPr/>
        <a:lstStyle/>
        <a:p>
          <a:r>
            <a:rPr lang="zh-CN" altLang="en-US" dirty="0" smtClean="0">
              <a:solidFill>
                <a:schemeClr val="tx1"/>
              </a:solidFill>
            </a:rPr>
            <a:t>属性预测中的应用</a:t>
          </a:r>
          <a:endParaRPr lang="zh-CN" altLang="en-US" dirty="0">
            <a:solidFill>
              <a:schemeClr val="tx1"/>
            </a:solidFill>
          </a:endParaRPr>
        </a:p>
      </dgm:t>
    </dgm:pt>
    <dgm:pt modelId="{7B034408-DF24-459E-8703-945AA941FAB8}" type="parTrans" cxnId="{5D3EC56B-B8A7-4C21-BC32-B9FDB3439AC3}">
      <dgm:prSet/>
      <dgm:spPr/>
      <dgm:t>
        <a:bodyPr/>
        <a:lstStyle/>
        <a:p>
          <a:endParaRPr lang="zh-CN" altLang="en-US"/>
        </a:p>
      </dgm:t>
    </dgm:pt>
    <dgm:pt modelId="{54C36FEF-4E70-4098-B437-691629C919CC}" type="sibTrans" cxnId="{5D3EC56B-B8A7-4C21-BC32-B9FDB3439AC3}">
      <dgm:prSet/>
      <dgm:spPr/>
      <dgm:t>
        <a:bodyPr/>
        <a:lstStyle/>
        <a:p>
          <a:endParaRPr lang="zh-CN" altLang="en-US"/>
        </a:p>
      </dgm:t>
    </dgm:pt>
    <dgm:pt modelId="{B4EBCE89-579B-4413-9187-744DC0638F5D}">
      <dgm:prSet phldrT="[文本]"/>
      <dgm:spPr/>
      <dgm:t>
        <a:bodyPr/>
        <a:lstStyle/>
        <a:p>
          <a:r>
            <a:rPr lang="zh-CN" altLang="en-US" dirty="0" smtClean="0">
              <a:solidFill>
                <a:schemeClr val="tx1"/>
              </a:solidFill>
            </a:rPr>
            <a:t>新材料发现中的应用</a:t>
          </a:r>
          <a:endParaRPr lang="zh-CN" altLang="en-US" dirty="0">
            <a:solidFill>
              <a:schemeClr val="tx1"/>
            </a:solidFill>
          </a:endParaRPr>
        </a:p>
      </dgm:t>
    </dgm:pt>
    <dgm:pt modelId="{EBA44494-1859-4E97-89A2-5ABD0A5235EA}" type="parTrans" cxnId="{BE32496B-083A-4535-A651-52FEECCE657A}">
      <dgm:prSet/>
      <dgm:spPr/>
      <dgm:t>
        <a:bodyPr/>
        <a:lstStyle/>
        <a:p>
          <a:endParaRPr lang="zh-CN" altLang="en-US"/>
        </a:p>
      </dgm:t>
    </dgm:pt>
    <dgm:pt modelId="{5024886C-50D2-4D51-802D-84BCD214687A}" type="sibTrans" cxnId="{BE32496B-083A-4535-A651-52FEECCE657A}">
      <dgm:prSet/>
      <dgm:spPr/>
      <dgm:t>
        <a:bodyPr/>
        <a:lstStyle/>
        <a:p>
          <a:endParaRPr lang="zh-CN" altLang="en-US"/>
        </a:p>
      </dgm:t>
    </dgm:pt>
    <dgm:pt modelId="{7D847804-9B56-4576-B26C-E95F5FAF36DB}">
      <dgm:prSet phldrT="[文本]"/>
      <dgm:spPr/>
      <dgm:t>
        <a:bodyPr/>
        <a:lstStyle/>
        <a:p>
          <a:r>
            <a:rPr lang="zh-CN" altLang="en-US" dirty="0" smtClean="0">
              <a:solidFill>
                <a:schemeClr val="tx1"/>
              </a:solidFill>
            </a:rPr>
            <a:t>其他材料问题中的应用</a:t>
          </a:r>
          <a:endParaRPr lang="zh-CN" altLang="en-US" dirty="0">
            <a:solidFill>
              <a:schemeClr val="tx1"/>
            </a:solidFill>
          </a:endParaRPr>
        </a:p>
      </dgm:t>
    </dgm:pt>
    <dgm:pt modelId="{A64D9248-01E1-45B5-BE13-E0DF3E8121BA}" type="parTrans" cxnId="{0392A398-2230-49E1-8752-65CE7CCCD8E2}">
      <dgm:prSet/>
      <dgm:spPr/>
      <dgm:t>
        <a:bodyPr/>
        <a:lstStyle/>
        <a:p>
          <a:endParaRPr lang="zh-CN" altLang="en-US"/>
        </a:p>
      </dgm:t>
    </dgm:pt>
    <dgm:pt modelId="{5AD27033-6457-45B4-A769-F1ED32EDA370}" type="sibTrans" cxnId="{0392A398-2230-49E1-8752-65CE7CCCD8E2}">
      <dgm:prSet/>
      <dgm:spPr/>
      <dgm:t>
        <a:bodyPr/>
        <a:lstStyle/>
        <a:p>
          <a:endParaRPr lang="zh-CN" altLang="en-US"/>
        </a:p>
      </dgm:t>
    </dgm:pt>
    <dgm:pt modelId="{28AF4233-A00E-471E-8379-505829759C90}">
      <dgm:prSet phldrT="[文本]"/>
      <dgm:spPr/>
      <dgm:t>
        <a:bodyPr/>
        <a:lstStyle/>
        <a:p>
          <a:r>
            <a:rPr lang="zh-CN" altLang="en-US" dirty="0" smtClean="0">
              <a:solidFill>
                <a:schemeClr val="bg1">
                  <a:lumMod val="65000"/>
                </a:schemeClr>
              </a:solidFill>
            </a:rPr>
            <a:t>机器学习在材料科学中的应用</a:t>
          </a:r>
          <a:endParaRPr lang="zh-CN" altLang="en-US" dirty="0">
            <a:solidFill>
              <a:schemeClr val="bg1">
                <a:lumMod val="65000"/>
              </a:schemeClr>
            </a:solidFill>
          </a:endParaRPr>
        </a:p>
      </dgm:t>
    </dgm:pt>
    <dgm:pt modelId="{5D9AE643-7E87-43A7-AEE2-0DE279548FA1}" type="parTrans" cxnId="{5A1EAB0D-8C36-4160-980E-9E5C5FB06C4C}">
      <dgm:prSet/>
      <dgm:spPr/>
      <dgm:t>
        <a:bodyPr/>
        <a:lstStyle/>
        <a:p>
          <a:endParaRPr lang="zh-CN" altLang="en-US"/>
        </a:p>
      </dgm:t>
    </dgm:pt>
    <dgm:pt modelId="{554B3723-8F79-4428-9A76-EEA426405184}" type="sibTrans" cxnId="{5A1EAB0D-8C36-4160-980E-9E5C5FB06C4C}">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工作设想</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dirty="0" smtClean="0">
              <a:solidFill>
                <a:schemeClr val="bg1">
                  <a:lumMod val="65000"/>
                </a:schemeClr>
              </a:solidFill>
            </a:rPr>
            <a:t>基于特征选择的单晶高温合金性能影响因素分析</a:t>
          </a:r>
          <a:endParaRPr lang="zh-CN" altLang="en-US" dirty="0">
            <a:solidFill>
              <a:schemeClr val="bg1">
                <a:lumMod val="65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dirty="0" smtClean="0">
              <a:solidFill>
                <a:schemeClr val="bg1">
                  <a:lumMod val="65000"/>
                </a:schemeClr>
              </a:solidFill>
            </a:rPr>
            <a:t>基于集成学习的单晶高温合金性能预测方法</a:t>
          </a:r>
          <a:endParaRPr lang="zh-CN" altLang="en-US" dirty="0">
            <a:solidFill>
              <a:schemeClr val="bg1">
                <a:lumMod val="65000"/>
              </a:schemeClr>
            </a:solidFill>
          </a:endParaRPr>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D6DA1E7F-8124-44A6-A7C6-6C2F85587584}">
      <dgm:prSet/>
      <dgm:spPr/>
      <dgm:t>
        <a:bodyPr/>
        <a:lstStyle/>
        <a:p>
          <a:r>
            <a:rPr lang="zh-CN" dirty="0" smtClean="0">
              <a:solidFill>
                <a:schemeClr val="bg1">
                  <a:lumMod val="65000"/>
                </a:schemeClr>
              </a:solidFill>
            </a:rPr>
            <a:t>可解释性机器学习方法在单晶高温合金中的应用</a:t>
          </a:r>
          <a:endParaRPr lang="zh-CN" altLang="en-US" dirty="0">
            <a:solidFill>
              <a:schemeClr val="bg1">
                <a:lumMod val="65000"/>
              </a:schemeClr>
            </a:solidFill>
          </a:endParaRPr>
        </a:p>
      </dgm:t>
    </dgm:pt>
    <dgm:pt modelId="{14B4E8D9-D7B3-45C2-87F3-8F61E9B48302}" type="parTrans" cxnId="{9450EC9C-F7BF-4F8B-8051-EFA9A82F1816}">
      <dgm:prSet/>
      <dgm:spPr/>
      <dgm:t>
        <a:bodyPr/>
        <a:lstStyle/>
        <a:p>
          <a:endParaRPr lang="zh-CN" altLang="en-US"/>
        </a:p>
      </dgm:t>
    </dgm:pt>
    <dgm:pt modelId="{9B168B21-C2B0-43DA-BAEB-F89FFDCF788E}" type="sibTrans" cxnId="{9450EC9C-F7BF-4F8B-8051-EFA9A82F1816}">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BE32496B-083A-4535-A651-52FEECCE657A}" srcId="{09FEEF98-66D8-4266-9535-59667BCA2E50}" destId="{B4EBCE89-579B-4413-9187-744DC0638F5D}" srcOrd="2" destOrd="0" parTransId="{EBA44494-1859-4E97-89A2-5ABD0A5235EA}" sibTransId="{5024886C-50D2-4D51-802D-84BCD214687A}"/>
    <dgm:cxn modelId="{E9BEDB96-F68D-4B7B-A760-2B8CC96318CF}" type="presOf" srcId="{E0E8CE52-C3C2-4269-A9E5-FFD70BF3781C}" destId="{470F9343-84EB-47B7-AFB9-4C65E7792209}" srcOrd="0" destOrd="1" presId="urn:microsoft.com/office/officeart/2005/8/layout/vList2"/>
    <dgm:cxn modelId="{A27A9446-659F-409C-9209-066E554BFC01}" type="presOf" srcId="{CB3DFCC2-8358-4E76-B406-E75AFCF91BE7}" destId="{D7227EC1-8280-43E2-A758-CF17242A0E78}"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51E70AE8-F8C0-4841-858C-9092CD7F8067}" type="presOf" srcId="{09FEEF98-66D8-4266-9535-59667BCA2E50}" destId="{D7A831F6-224E-4255-B33E-DD2359E3B625}" srcOrd="0" destOrd="0" presId="urn:microsoft.com/office/officeart/2005/8/layout/vList2"/>
    <dgm:cxn modelId="{EA946536-6EBA-4E1C-814C-AD329F82A239}" type="presOf" srcId="{93B1E033-B87A-4F97-9BDA-5DB8FB2C8CC1}" destId="{470F9343-84EB-47B7-AFB9-4C65E7792209}" srcOrd="0" destOrd="0" presId="urn:microsoft.com/office/officeart/2005/8/layout/vList2"/>
    <dgm:cxn modelId="{9450EC9C-F7BF-4F8B-8051-EFA9A82F1816}" srcId="{FE0B8CEE-7931-4C6C-ABAD-786E9B835F96}" destId="{D6DA1E7F-8124-44A6-A7C6-6C2F85587584}" srcOrd="2" destOrd="0" parTransId="{14B4E8D9-D7B3-45C2-87F3-8F61E9B48302}" sibTransId="{9B168B21-C2B0-43DA-BAEB-F89FFDCF788E}"/>
    <dgm:cxn modelId="{5D3EC56B-B8A7-4C21-BC32-B9FDB3439AC3}" srcId="{09FEEF98-66D8-4266-9535-59667BCA2E50}" destId="{B0E450B4-18E5-4DD9-A766-6915D7F8E3A0}" srcOrd="1" destOrd="0" parTransId="{7B034408-DF24-459E-8703-945AA941FAB8}" sibTransId="{54C36FEF-4E70-4098-B437-691629C919CC}"/>
    <dgm:cxn modelId="{721EA47A-2926-4505-9227-FA2B100786A9}" type="presOf" srcId="{A6AD3BAA-9012-48AF-8113-54AD8DB43514}" destId="{E31A7A90-9CD5-4F7D-BB1D-2BA0EB5BD2C5}" srcOrd="0" destOrd="0" presId="urn:microsoft.com/office/officeart/2005/8/layout/vList2"/>
    <dgm:cxn modelId="{7570D9C1-E857-41C5-89CD-79BAC745DA81}" type="presOf" srcId="{7D847804-9B56-4576-B26C-E95F5FAF36DB}" destId="{D7227EC1-8280-43E2-A758-CF17242A0E78}" srcOrd="0" destOrd="3" presId="urn:microsoft.com/office/officeart/2005/8/layout/vList2"/>
    <dgm:cxn modelId="{E60F7AD8-23CE-48E2-B046-40AD35892258}" type="presOf" srcId="{B4EBCE89-579B-4413-9187-744DC0638F5D}" destId="{D7227EC1-8280-43E2-A758-CF17242A0E78}" srcOrd="0" destOrd="2" presId="urn:microsoft.com/office/officeart/2005/8/layout/vList2"/>
    <dgm:cxn modelId="{0392A398-2230-49E1-8752-65CE7CCCD8E2}" srcId="{09FEEF98-66D8-4266-9535-59667BCA2E50}" destId="{7D847804-9B56-4576-B26C-E95F5FAF36DB}" srcOrd="3" destOrd="0" parTransId="{A64D9248-01E1-45B5-BE13-E0DF3E8121BA}" sibTransId="{5AD27033-6457-45B4-A769-F1ED32EDA370}"/>
    <dgm:cxn modelId="{797550E8-E570-4F04-BD50-0D087E35F698}" type="presOf" srcId="{D6DA1E7F-8124-44A6-A7C6-6C2F85587584}" destId="{470F9343-84EB-47B7-AFB9-4C65E7792209}" srcOrd="0" destOrd="2" presId="urn:microsoft.com/office/officeart/2005/8/layout/vList2"/>
    <dgm:cxn modelId="{5A1EAB0D-8C36-4160-980E-9E5C5FB06C4C}" srcId="{ED717D3C-12D7-4C82-9A24-C9144B86E759}" destId="{28AF4233-A00E-471E-8379-505829759C90}" srcOrd="1" destOrd="0" parTransId="{5D9AE643-7E87-43A7-AEE2-0DE279548FA1}" sibTransId="{554B3723-8F79-4428-9A76-EEA426405184}"/>
    <dgm:cxn modelId="{8D40682F-388C-48B9-80D8-D7371D33F372}" type="presOf" srcId="{28AF4233-A00E-471E-8379-505829759C90}" destId="{CB053569-2367-4401-9257-A2E1BD3CDD98}" srcOrd="0" destOrd="1"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321538D2-36E0-4180-B8D7-00634318869D}" type="presOf" srcId="{FE0B8CEE-7931-4C6C-ABAD-786E9B835F96}" destId="{25B85B47-B55F-40A6-95E0-5ED6A9B870BF}" srcOrd="0" destOrd="0" presId="urn:microsoft.com/office/officeart/2005/8/layout/vList2"/>
    <dgm:cxn modelId="{D335C8CD-79A0-4ADF-8F2D-10CF564CF797}" type="presOf" srcId="{ED717D3C-12D7-4C82-9A24-C9144B86E759}" destId="{0BD9CFF3-BD5C-4496-A5C0-71614AF6C6BB}" srcOrd="0" destOrd="0" presId="urn:microsoft.com/office/officeart/2005/8/layout/vList2"/>
    <dgm:cxn modelId="{B32B5741-7E07-44EE-8C3B-83B3F6964061}" type="presOf" srcId="{B0E450B4-18E5-4DD9-A766-6915D7F8E3A0}" destId="{D7227EC1-8280-43E2-A758-CF17242A0E78}" srcOrd="0" destOrd="1" presId="urn:microsoft.com/office/officeart/2005/8/layout/vList2"/>
    <dgm:cxn modelId="{3C05F290-2F21-40CA-8477-3B3143670844}" srcId="{FE0B8CEE-7931-4C6C-ABAD-786E9B835F96}" destId="{E0E8CE52-C3C2-4269-A9E5-FFD70BF3781C}" srcOrd="1" destOrd="0" parTransId="{13A054E2-856B-4819-9818-EFC9F9ED96D5}" sibTransId="{01F99234-F30D-401B-8D37-6089A0115F39}"/>
    <dgm:cxn modelId="{F0835E1B-2744-471F-A7E0-D375508D0963}" srcId="{A6AD3BAA-9012-48AF-8113-54AD8DB43514}" destId="{09FEEF98-66D8-4266-9535-59667BCA2E50}" srcOrd="0" destOrd="0" parTransId="{35E14190-AB40-4262-B0CF-E04C6237AF31}" sibTransId="{966F489E-DF38-4411-A6CE-B582D9B78FDA}"/>
    <dgm:cxn modelId="{C5DBA301-1F51-42A6-8ED0-AEAAD59F5146}" srcId="{ED717D3C-12D7-4C82-9A24-C9144B86E759}" destId="{96546131-4885-47DF-8F75-B5E80A5EB97D}" srcOrd="0" destOrd="0" parTransId="{8CDB7F2A-92BD-48F9-8EAE-1E67711D3F8B}" sibTransId="{36A79C5B-1456-4B3A-917B-079480A8FB11}"/>
    <dgm:cxn modelId="{C1370E22-184D-409B-B6F3-2508B2559719}" type="presOf" srcId="{96546131-4885-47DF-8F75-B5E80A5EB97D}" destId="{CB053569-2367-4401-9257-A2E1BD3CDD98}" srcOrd="0" destOrd="0" presId="urn:microsoft.com/office/officeart/2005/8/layout/vList2"/>
    <dgm:cxn modelId="{ABD796F8-FD8F-49A8-B22F-012EE7195377}" type="presParOf" srcId="{E31A7A90-9CD5-4F7D-BB1D-2BA0EB5BD2C5}" destId="{D7A831F6-224E-4255-B33E-DD2359E3B625}" srcOrd="0" destOrd="0" presId="urn:microsoft.com/office/officeart/2005/8/layout/vList2"/>
    <dgm:cxn modelId="{CE7F38DD-B197-4DA2-9AD4-D280406A14E4}" type="presParOf" srcId="{E31A7A90-9CD5-4F7D-BB1D-2BA0EB5BD2C5}" destId="{D7227EC1-8280-43E2-A758-CF17242A0E78}" srcOrd="1" destOrd="0" presId="urn:microsoft.com/office/officeart/2005/8/layout/vList2"/>
    <dgm:cxn modelId="{9ED2626F-4788-4B83-A56F-1845939E42F6}" type="presParOf" srcId="{E31A7A90-9CD5-4F7D-BB1D-2BA0EB5BD2C5}" destId="{0BD9CFF3-BD5C-4496-A5C0-71614AF6C6BB}" srcOrd="2" destOrd="0" presId="urn:microsoft.com/office/officeart/2005/8/layout/vList2"/>
    <dgm:cxn modelId="{94199128-8288-46CB-82AE-F33CCD6F840B}" type="presParOf" srcId="{E31A7A90-9CD5-4F7D-BB1D-2BA0EB5BD2C5}" destId="{CB053569-2367-4401-9257-A2E1BD3CDD98}" srcOrd="3" destOrd="0" presId="urn:microsoft.com/office/officeart/2005/8/layout/vList2"/>
    <dgm:cxn modelId="{7AA8AF35-D9C6-4578-94A8-0B00F56EAA5E}" type="presParOf" srcId="{E31A7A90-9CD5-4F7D-BB1D-2BA0EB5BD2C5}" destId="{25B85B47-B55F-40A6-95E0-5ED6A9B870BF}" srcOrd="4" destOrd="0" presId="urn:microsoft.com/office/officeart/2005/8/layout/vList2"/>
    <dgm:cxn modelId="{737F95EF-2D4B-4C99-97E8-9D5BD8F0006A}"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研究现状</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r>
            <a:rPr lang="zh-CN" altLang="en-US" dirty="0" smtClean="0"/>
            <a:t>材料科学中的机器学习</a:t>
          </a:r>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已有工作</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t>相关工作基础</a:t>
          </a:r>
          <a:endParaRPr lang="zh-CN" altLang="en-US" dirty="0"/>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B0E450B4-18E5-4DD9-A766-6915D7F8E3A0}">
      <dgm:prSet phldrT="[文本]"/>
      <dgm:spPr/>
      <dgm:t>
        <a:bodyPr/>
        <a:lstStyle/>
        <a:p>
          <a:r>
            <a:rPr lang="zh-CN" altLang="en-US" smtClean="0"/>
            <a:t>属性预测中的应用</a:t>
          </a:r>
          <a:endParaRPr lang="zh-CN" altLang="en-US" dirty="0"/>
        </a:p>
      </dgm:t>
    </dgm:pt>
    <dgm:pt modelId="{7B034408-DF24-459E-8703-945AA941FAB8}" type="parTrans" cxnId="{5D3EC56B-B8A7-4C21-BC32-B9FDB3439AC3}">
      <dgm:prSet/>
      <dgm:spPr/>
      <dgm:t>
        <a:bodyPr/>
        <a:lstStyle/>
        <a:p>
          <a:endParaRPr lang="zh-CN" altLang="en-US"/>
        </a:p>
      </dgm:t>
    </dgm:pt>
    <dgm:pt modelId="{54C36FEF-4E70-4098-B437-691629C919CC}" type="sibTrans" cxnId="{5D3EC56B-B8A7-4C21-BC32-B9FDB3439AC3}">
      <dgm:prSet/>
      <dgm:spPr/>
      <dgm:t>
        <a:bodyPr/>
        <a:lstStyle/>
        <a:p>
          <a:endParaRPr lang="zh-CN" altLang="en-US"/>
        </a:p>
      </dgm:t>
    </dgm:pt>
    <dgm:pt modelId="{B4EBCE89-579B-4413-9187-744DC0638F5D}">
      <dgm:prSet phldrT="[文本]"/>
      <dgm:spPr/>
      <dgm:t>
        <a:bodyPr/>
        <a:lstStyle/>
        <a:p>
          <a:r>
            <a:rPr lang="zh-CN" altLang="en-US" smtClean="0"/>
            <a:t>新材料发现中的应用</a:t>
          </a:r>
          <a:endParaRPr lang="zh-CN" altLang="en-US" dirty="0"/>
        </a:p>
      </dgm:t>
    </dgm:pt>
    <dgm:pt modelId="{EBA44494-1859-4E97-89A2-5ABD0A5235EA}" type="parTrans" cxnId="{BE32496B-083A-4535-A651-52FEECCE657A}">
      <dgm:prSet/>
      <dgm:spPr/>
      <dgm:t>
        <a:bodyPr/>
        <a:lstStyle/>
        <a:p>
          <a:endParaRPr lang="zh-CN" altLang="en-US"/>
        </a:p>
      </dgm:t>
    </dgm:pt>
    <dgm:pt modelId="{5024886C-50D2-4D51-802D-84BCD214687A}" type="sibTrans" cxnId="{BE32496B-083A-4535-A651-52FEECCE657A}">
      <dgm:prSet/>
      <dgm:spPr/>
      <dgm:t>
        <a:bodyPr/>
        <a:lstStyle/>
        <a:p>
          <a:endParaRPr lang="zh-CN" altLang="en-US"/>
        </a:p>
      </dgm:t>
    </dgm:pt>
    <dgm:pt modelId="{7D847804-9B56-4576-B26C-E95F5FAF36DB}">
      <dgm:prSet phldrT="[文本]"/>
      <dgm:spPr/>
      <dgm:t>
        <a:bodyPr/>
        <a:lstStyle/>
        <a:p>
          <a:r>
            <a:rPr lang="zh-CN" altLang="en-US" smtClean="0"/>
            <a:t>其他材料问题中的应用</a:t>
          </a:r>
          <a:endParaRPr lang="zh-CN" altLang="en-US" dirty="0"/>
        </a:p>
      </dgm:t>
    </dgm:pt>
    <dgm:pt modelId="{A64D9248-01E1-45B5-BE13-E0DF3E8121BA}" type="parTrans" cxnId="{0392A398-2230-49E1-8752-65CE7CCCD8E2}">
      <dgm:prSet/>
      <dgm:spPr/>
      <dgm:t>
        <a:bodyPr/>
        <a:lstStyle/>
        <a:p>
          <a:endParaRPr lang="zh-CN" altLang="en-US"/>
        </a:p>
      </dgm:t>
    </dgm:pt>
    <dgm:pt modelId="{5AD27033-6457-45B4-A769-F1ED32EDA370}" type="sibTrans" cxnId="{0392A398-2230-49E1-8752-65CE7CCCD8E2}">
      <dgm:prSet/>
      <dgm:spPr/>
      <dgm:t>
        <a:bodyPr/>
        <a:lstStyle/>
        <a:p>
          <a:endParaRPr lang="zh-CN" altLang="en-US"/>
        </a:p>
      </dgm:t>
    </dgm:pt>
    <dgm:pt modelId="{28AF4233-A00E-471E-8379-505829759C90}">
      <dgm:prSet phldrT="[文本]"/>
      <dgm:spPr/>
      <dgm:t>
        <a:bodyPr/>
        <a:lstStyle/>
        <a:p>
          <a:r>
            <a:rPr lang="zh-CN" altLang="en-US" dirty="0" smtClean="0">
              <a:solidFill>
                <a:schemeClr val="bg1">
                  <a:lumMod val="50000"/>
                </a:schemeClr>
              </a:solidFill>
            </a:rPr>
            <a:t>机器学习在材料科学中的应用</a:t>
          </a:r>
          <a:endParaRPr lang="zh-CN" altLang="en-US" dirty="0">
            <a:solidFill>
              <a:schemeClr val="bg1">
                <a:lumMod val="50000"/>
              </a:schemeClr>
            </a:solidFill>
          </a:endParaRPr>
        </a:p>
      </dgm:t>
    </dgm:pt>
    <dgm:pt modelId="{5D9AE643-7E87-43A7-AEE2-0DE279548FA1}" type="parTrans" cxnId="{5A1EAB0D-8C36-4160-980E-9E5C5FB06C4C}">
      <dgm:prSet/>
      <dgm:spPr/>
      <dgm:t>
        <a:bodyPr/>
        <a:lstStyle/>
        <a:p>
          <a:endParaRPr lang="zh-CN" altLang="en-US"/>
        </a:p>
      </dgm:t>
    </dgm:pt>
    <dgm:pt modelId="{554B3723-8F79-4428-9A76-EEA426405184}" type="sibTrans" cxnId="{5A1EAB0D-8C36-4160-980E-9E5C5FB06C4C}">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工作设想</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dirty="0" smtClean="0">
              <a:solidFill>
                <a:schemeClr val="bg1">
                  <a:lumMod val="50000"/>
                </a:schemeClr>
              </a:solidFill>
            </a:rPr>
            <a:t>基于特征选择的单晶高温合金性能影响因素分析</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dirty="0" smtClean="0">
              <a:solidFill>
                <a:schemeClr val="bg1">
                  <a:lumMod val="50000"/>
                </a:schemeClr>
              </a:solidFill>
            </a:rPr>
            <a:t>基于集成学习的单晶高温合金性能预测方法</a:t>
          </a:r>
          <a:endParaRPr lang="zh-CN" altLang="en-US" dirty="0">
            <a:solidFill>
              <a:schemeClr val="bg1">
                <a:lumMod val="50000"/>
              </a:schemeClr>
            </a:solidFill>
          </a:endParaRPr>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D6DA1E7F-8124-44A6-A7C6-6C2F85587584}">
      <dgm:prSet/>
      <dgm:spPr/>
      <dgm:t>
        <a:bodyPr/>
        <a:lstStyle/>
        <a:p>
          <a:r>
            <a:rPr lang="zh-CN" dirty="0" smtClean="0">
              <a:solidFill>
                <a:schemeClr val="bg1">
                  <a:lumMod val="50000"/>
                </a:schemeClr>
              </a:solidFill>
            </a:rPr>
            <a:t>可解释性机器学习方法在单晶高温合金中的应用</a:t>
          </a:r>
          <a:endParaRPr lang="zh-CN" altLang="en-US" dirty="0">
            <a:solidFill>
              <a:schemeClr val="bg1">
                <a:lumMod val="50000"/>
              </a:schemeClr>
            </a:solidFill>
          </a:endParaRPr>
        </a:p>
      </dgm:t>
    </dgm:pt>
    <dgm:pt modelId="{14B4E8D9-D7B3-45C2-87F3-8F61E9B48302}" type="parTrans" cxnId="{9450EC9C-F7BF-4F8B-8051-EFA9A82F1816}">
      <dgm:prSet/>
      <dgm:spPr/>
      <dgm:t>
        <a:bodyPr/>
        <a:lstStyle/>
        <a:p>
          <a:endParaRPr lang="zh-CN" altLang="en-US"/>
        </a:p>
      </dgm:t>
    </dgm:pt>
    <dgm:pt modelId="{9B168B21-C2B0-43DA-BAEB-F89FFDCF788E}" type="sibTrans" cxnId="{9450EC9C-F7BF-4F8B-8051-EFA9A82F1816}">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6EE776EB-52C1-4E8D-B7F1-34CF0C10045C}" type="presOf" srcId="{B4EBCE89-579B-4413-9187-744DC0638F5D}" destId="{D7227EC1-8280-43E2-A758-CF17242A0E78}" srcOrd="0" destOrd="2" presId="urn:microsoft.com/office/officeart/2005/8/layout/vList2"/>
    <dgm:cxn modelId="{DB0970DD-9816-485B-BC97-D66CBA318EA5}" type="presOf" srcId="{D6DA1E7F-8124-44A6-A7C6-6C2F85587584}" destId="{470F9343-84EB-47B7-AFB9-4C65E7792209}" srcOrd="0" destOrd="2" presId="urn:microsoft.com/office/officeart/2005/8/layout/vList2"/>
    <dgm:cxn modelId="{100D0F6B-DB93-45B5-A686-1DA49C5A0CC1}" srcId="{09FEEF98-66D8-4266-9535-59667BCA2E50}" destId="{CB3DFCC2-8358-4E76-B406-E75AFCF91BE7}" srcOrd="0" destOrd="0" parTransId="{4062E495-AE43-44D5-8141-52181DBDF672}" sibTransId="{9109C0EF-F80E-4819-A06C-DB073BC9717C}"/>
    <dgm:cxn modelId="{E7E0008B-929B-4432-8F99-30A13C67DA4F}" srcId="{FE0B8CEE-7931-4C6C-ABAD-786E9B835F96}" destId="{93B1E033-B87A-4F97-9BDA-5DB8FB2C8CC1}" srcOrd="0" destOrd="0" parTransId="{DFBAE609-2348-448B-A8B3-B1E9E6DF45AF}" sibTransId="{7255F286-4648-468C-B598-1A45F1DD8BFD}"/>
    <dgm:cxn modelId="{6715C541-29D3-46C7-8045-BAB340836820}" type="presOf" srcId="{FE0B8CEE-7931-4C6C-ABAD-786E9B835F96}" destId="{25B85B47-B55F-40A6-95E0-5ED6A9B870BF}"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AEC66E0B-B2F9-4C70-BACF-8A7758239F65}" type="presOf" srcId="{09FEEF98-66D8-4266-9535-59667BCA2E50}" destId="{D7A831F6-224E-4255-B33E-DD2359E3B625}" srcOrd="0" destOrd="0" presId="urn:microsoft.com/office/officeart/2005/8/layout/vList2"/>
    <dgm:cxn modelId="{22C85703-B0DA-4FE7-9AF9-863C1EB6FA62}" type="presOf" srcId="{28AF4233-A00E-471E-8379-505829759C90}" destId="{CB053569-2367-4401-9257-A2E1BD3CDD98}" srcOrd="0" destOrd="1" presId="urn:microsoft.com/office/officeart/2005/8/layout/vList2"/>
    <dgm:cxn modelId="{3589B01C-1D9C-4B96-89BD-882ADF277B93}" type="presOf" srcId="{93B1E033-B87A-4F97-9BDA-5DB8FB2C8CC1}" destId="{470F9343-84EB-47B7-AFB9-4C65E7792209}" srcOrd="0" destOrd="0" presId="urn:microsoft.com/office/officeart/2005/8/layout/vList2"/>
    <dgm:cxn modelId="{D4B1D081-1413-4342-A190-CC9A404450E7}" type="presOf" srcId="{A6AD3BAA-9012-48AF-8113-54AD8DB43514}" destId="{E31A7A90-9CD5-4F7D-BB1D-2BA0EB5BD2C5}" srcOrd="0" destOrd="0" presId="urn:microsoft.com/office/officeart/2005/8/layout/vList2"/>
    <dgm:cxn modelId="{BE32496B-083A-4535-A651-52FEECCE657A}" srcId="{09FEEF98-66D8-4266-9535-59667BCA2E50}" destId="{B4EBCE89-579B-4413-9187-744DC0638F5D}" srcOrd="2" destOrd="0" parTransId="{EBA44494-1859-4E97-89A2-5ABD0A5235EA}" sibTransId="{5024886C-50D2-4D51-802D-84BCD214687A}"/>
    <dgm:cxn modelId="{3C05F290-2F21-40CA-8477-3B3143670844}" srcId="{FE0B8CEE-7931-4C6C-ABAD-786E9B835F96}" destId="{E0E8CE52-C3C2-4269-A9E5-FFD70BF3781C}" srcOrd="1" destOrd="0" parTransId="{13A054E2-856B-4819-9818-EFC9F9ED96D5}" sibTransId="{01F99234-F30D-401B-8D37-6089A0115F39}"/>
    <dgm:cxn modelId="{5A1EAB0D-8C36-4160-980E-9E5C5FB06C4C}" srcId="{ED717D3C-12D7-4C82-9A24-C9144B86E759}" destId="{28AF4233-A00E-471E-8379-505829759C90}" srcOrd="1" destOrd="0" parTransId="{5D9AE643-7E87-43A7-AEE2-0DE279548FA1}" sibTransId="{554B3723-8F79-4428-9A76-EEA426405184}"/>
    <dgm:cxn modelId="{C82DA488-4159-4A0E-9B75-A0989D30B413}" type="presOf" srcId="{B0E450B4-18E5-4DD9-A766-6915D7F8E3A0}" destId="{D7227EC1-8280-43E2-A758-CF17242A0E78}" srcOrd="0" destOrd="1" presId="urn:microsoft.com/office/officeart/2005/8/layout/vList2"/>
    <dgm:cxn modelId="{0CDE10A5-55F0-4C11-8C2B-F131F44AE172}" type="presOf" srcId="{CB3DFCC2-8358-4E76-B406-E75AFCF91BE7}" destId="{D7227EC1-8280-43E2-A758-CF17242A0E78}" srcOrd="0" destOrd="0" presId="urn:microsoft.com/office/officeart/2005/8/layout/vList2"/>
    <dgm:cxn modelId="{7071AACD-6B37-4248-BD83-4420CC7108D8}" type="presOf" srcId="{96546131-4885-47DF-8F75-B5E80A5EB97D}" destId="{CB053569-2367-4401-9257-A2E1BD3CDD98}" srcOrd="0" destOrd="0" presId="urn:microsoft.com/office/officeart/2005/8/layout/vList2"/>
    <dgm:cxn modelId="{9450EC9C-F7BF-4F8B-8051-EFA9A82F1816}" srcId="{FE0B8CEE-7931-4C6C-ABAD-786E9B835F96}" destId="{D6DA1E7F-8124-44A6-A7C6-6C2F85587584}" srcOrd="2" destOrd="0" parTransId="{14B4E8D9-D7B3-45C2-87F3-8F61E9B48302}" sibTransId="{9B168B21-C2B0-43DA-BAEB-F89FFDCF788E}"/>
    <dgm:cxn modelId="{E012819B-38FC-4D79-A18D-9FAB41C37535}" type="presOf" srcId="{7D847804-9B56-4576-B26C-E95F5FAF36DB}" destId="{D7227EC1-8280-43E2-A758-CF17242A0E78}" srcOrd="0" destOrd="3" presId="urn:microsoft.com/office/officeart/2005/8/layout/vList2"/>
    <dgm:cxn modelId="{33ECF9FD-BF58-430C-8882-6A94D5CC7C61}"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5D3EC56B-B8A7-4C21-BC32-B9FDB3439AC3}" srcId="{09FEEF98-66D8-4266-9535-59667BCA2E50}" destId="{B0E450B4-18E5-4DD9-A766-6915D7F8E3A0}" srcOrd="1" destOrd="0" parTransId="{7B034408-DF24-459E-8703-945AA941FAB8}" sibTransId="{54C36FEF-4E70-4098-B437-691629C919CC}"/>
    <dgm:cxn modelId="{832F2FDB-A04C-466D-B8A4-C891F5F71146}" type="presOf" srcId="{E0E8CE52-C3C2-4269-A9E5-FFD70BF3781C}" destId="{470F9343-84EB-47B7-AFB9-4C65E7792209}" srcOrd="0" destOrd="1" presId="urn:microsoft.com/office/officeart/2005/8/layout/vList2"/>
    <dgm:cxn modelId="{0392A398-2230-49E1-8752-65CE7CCCD8E2}" srcId="{09FEEF98-66D8-4266-9535-59667BCA2E50}" destId="{7D847804-9B56-4576-B26C-E95F5FAF36DB}" srcOrd="3" destOrd="0" parTransId="{A64D9248-01E1-45B5-BE13-E0DF3E8121BA}" sibTransId="{5AD27033-6457-45B4-A769-F1ED32EDA370}"/>
    <dgm:cxn modelId="{F47B8026-3A9A-40F3-B4A8-FCC0DCA6A730}" srcId="{A6AD3BAA-9012-48AF-8113-54AD8DB43514}" destId="{FE0B8CEE-7931-4C6C-ABAD-786E9B835F96}" srcOrd="2" destOrd="0" parTransId="{7E84AF53-2FA2-4DF4-96A1-DC3CD900E0A3}" sibTransId="{1FA52AE0-DFB7-42CE-A86F-60A71B16BDF1}"/>
    <dgm:cxn modelId="{F998BE5C-0A07-48BA-A01E-9B9CC7FCFC0F}" type="presParOf" srcId="{E31A7A90-9CD5-4F7D-BB1D-2BA0EB5BD2C5}" destId="{D7A831F6-224E-4255-B33E-DD2359E3B625}" srcOrd="0" destOrd="0" presId="urn:microsoft.com/office/officeart/2005/8/layout/vList2"/>
    <dgm:cxn modelId="{DA9835D2-02CC-4501-A902-0A4A3BBF78D0}" type="presParOf" srcId="{E31A7A90-9CD5-4F7D-BB1D-2BA0EB5BD2C5}" destId="{D7227EC1-8280-43E2-A758-CF17242A0E78}" srcOrd="1" destOrd="0" presId="urn:microsoft.com/office/officeart/2005/8/layout/vList2"/>
    <dgm:cxn modelId="{6779BC1A-1E33-4FB1-BF11-C982747BEED5}" type="presParOf" srcId="{E31A7A90-9CD5-4F7D-BB1D-2BA0EB5BD2C5}" destId="{0BD9CFF3-BD5C-4496-A5C0-71614AF6C6BB}" srcOrd="2" destOrd="0" presId="urn:microsoft.com/office/officeart/2005/8/layout/vList2"/>
    <dgm:cxn modelId="{36D30809-15C6-4B1C-9937-E4B66D70D06D}" type="presParOf" srcId="{E31A7A90-9CD5-4F7D-BB1D-2BA0EB5BD2C5}" destId="{CB053569-2367-4401-9257-A2E1BD3CDD98}" srcOrd="3" destOrd="0" presId="urn:microsoft.com/office/officeart/2005/8/layout/vList2"/>
    <dgm:cxn modelId="{F74876AD-0185-46E7-B22A-B3064A06A5B4}" type="presParOf" srcId="{E31A7A90-9CD5-4F7D-BB1D-2BA0EB5BD2C5}" destId="{25B85B47-B55F-40A6-95E0-5ED6A9B870BF}" srcOrd="4" destOrd="0" presId="urn:microsoft.com/office/officeart/2005/8/layout/vList2"/>
    <dgm:cxn modelId="{6D0E459C-5AA0-4D6C-859D-3A5C86B5C7E5}"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研究现状</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r>
            <a:rPr lang="zh-CN" altLang="en-US" dirty="0" smtClean="0"/>
            <a:t>材料科学中的机器学习</a:t>
          </a:r>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已有工作</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t>相关工作基础</a:t>
          </a:r>
          <a:endParaRPr lang="zh-CN" altLang="en-US" dirty="0"/>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B0E450B4-18E5-4DD9-A766-6915D7F8E3A0}">
      <dgm:prSet phldrT="[文本]"/>
      <dgm:spPr/>
      <dgm:t>
        <a:bodyPr/>
        <a:lstStyle/>
        <a:p>
          <a:r>
            <a:rPr lang="zh-CN" altLang="en-US" smtClean="0"/>
            <a:t>属性预测中的应用</a:t>
          </a:r>
          <a:endParaRPr lang="zh-CN" altLang="en-US" dirty="0"/>
        </a:p>
      </dgm:t>
    </dgm:pt>
    <dgm:pt modelId="{7B034408-DF24-459E-8703-945AA941FAB8}" type="parTrans" cxnId="{5D3EC56B-B8A7-4C21-BC32-B9FDB3439AC3}">
      <dgm:prSet/>
      <dgm:spPr/>
      <dgm:t>
        <a:bodyPr/>
        <a:lstStyle/>
        <a:p>
          <a:endParaRPr lang="zh-CN" altLang="en-US"/>
        </a:p>
      </dgm:t>
    </dgm:pt>
    <dgm:pt modelId="{54C36FEF-4E70-4098-B437-691629C919CC}" type="sibTrans" cxnId="{5D3EC56B-B8A7-4C21-BC32-B9FDB3439AC3}">
      <dgm:prSet/>
      <dgm:spPr/>
      <dgm:t>
        <a:bodyPr/>
        <a:lstStyle/>
        <a:p>
          <a:endParaRPr lang="zh-CN" altLang="en-US"/>
        </a:p>
      </dgm:t>
    </dgm:pt>
    <dgm:pt modelId="{B4EBCE89-579B-4413-9187-744DC0638F5D}">
      <dgm:prSet phldrT="[文本]"/>
      <dgm:spPr/>
      <dgm:t>
        <a:bodyPr/>
        <a:lstStyle/>
        <a:p>
          <a:r>
            <a:rPr lang="zh-CN" altLang="en-US" smtClean="0"/>
            <a:t>新材料发现中的应用</a:t>
          </a:r>
          <a:endParaRPr lang="zh-CN" altLang="en-US" dirty="0"/>
        </a:p>
      </dgm:t>
    </dgm:pt>
    <dgm:pt modelId="{EBA44494-1859-4E97-89A2-5ABD0A5235EA}" type="parTrans" cxnId="{BE32496B-083A-4535-A651-52FEECCE657A}">
      <dgm:prSet/>
      <dgm:spPr/>
      <dgm:t>
        <a:bodyPr/>
        <a:lstStyle/>
        <a:p>
          <a:endParaRPr lang="zh-CN" altLang="en-US"/>
        </a:p>
      </dgm:t>
    </dgm:pt>
    <dgm:pt modelId="{5024886C-50D2-4D51-802D-84BCD214687A}" type="sibTrans" cxnId="{BE32496B-083A-4535-A651-52FEECCE657A}">
      <dgm:prSet/>
      <dgm:spPr/>
      <dgm:t>
        <a:bodyPr/>
        <a:lstStyle/>
        <a:p>
          <a:endParaRPr lang="zh-CN" altLang="en-US"/>
        </a:p>
      </dgm:t>
    </dgm:pt>
    <dgm:pt modelId="{7D847804-9B56-4576-B26C-E95F5FAF36DB}">
      <dgm:prSet phldrT="[文本]"/>
      <dgm:spPr/>
      <dgm:t>
        <a:bodyPr/>
        <a:lstStyle/>
        <a:p>
          <a:r>
            <a:rPr lang="zh-CN" altLang="en-US" smtClean="0"/>
            <a:t>其他材料问题中的应用</a:t>
          </a:r>
          <a:endParaRPr lang="zh-CN" altLang="en-US" dirty="0"/>
        </a:p>
      </dgm:t>
    </dgm:pt>
    <dgm:pt modelId="{A64D9248-01E1-45B5-BE13-E0DF3E8121BA}" type="parTrans" cxnId="{0392A398-2230-49E1-8752-65CE7CCCD8E2}">
      <dgm:prSet/>
      <dgm:spPr/>
      <dgm:t>
        <a:bodyPr/>
        <a:lstStyle/>
        <a:p>
          <a:endParaRPr lang="zh-CN" altLang="en-US"/>
        </a:p>
      </dgm:t>
    </dgm:pt>
    <dgm:pt modelId="{5AD27033-6457-45B4-A769-F1ED32EDA370}" type="sibTrans" cxnId="{0392A398-2230-49E1-8752-65CE7CCCD8E2}">
      <dgm:prSet/>
      <dgm:spPr/>
      <dgm:t>
        <a:bodyPr/>
        <a:lstStyle/>
        <a:p>
          <a:endParaRPr lang="zh-CN" altLang="en-US"/>
        </a:p>
      </dgm:t>
    </dgm:pt>
    <dgm:pt modelId="{28AF4233-A00E-471E-8379-505829759C90}">
      <dgm:prSet phldrT="[文本]"/>
      <dgm:spPr/>
      <dgm:t>
        <a:bodyPr/>
        <a:lstStyle/>
        <a:p>
          <a:r>
            <a:rPr lang="zh-CN" altLang="en-US" dirty="0" smtClean="0">
              <a:solidFill>
                <a:schemeClr val="tx1"/>
              </a:solidFill>
            </a:rPr>
            <a:t>机器学习在材料科学中的应用</a:t>
          </a:r>
          <a:endParaRPr lang="zh-CN" altLang="en-US" dirty="0">
            <a:solidFill>
              <a:schemeClr val="tx1"/>
            </a:solidFill>
          </a:endParaRPr>
        </a:p>
      </dgm:t>
    </dgm:pt>
    <dgm:pt modelId="{5D9AE643-7E87-43A7-AEE2-0DE279548FA1}" type="parTrans" cxnId="{5A1EAB0D-8C36-4160-980E-9E5C5FB06C4C}">
      <dgm:prSet/>
      <dgm:spPr/>
      <dgm:t>
        <a:bodyPr/>
        <a:lstStyle/>
        <a:p>
          <a:endParaRPr lang="zh-CN" altLang="en-US"/>
        </a:p>
      </dgm:t>
    </dgm:pt>
    <dgm:pt modelId="{554B3723-8F79-4428-9A76-EEA426405184}" type="sibTrans" cxnId="{5A1EAB0D-8C36-4160-980E-9E5C5FB06C4C}">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工作设想</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dirty="0" smtClean="0">
              <a:solidFill>
                <a:schemeClr val="bg1">
                  <a:lumMod val="50000"/>
                </a:schemeClr>
              </a:solidFill>
            </a:rPr>
            <a:t>基于特征选择的单晶高温合金性能影响因素分析</a:t>
          </a:r>
          <a:endParaRPr lang="zh-CN" altLang="en-US" dirty="0">
            <a:solidFill>
              <a:schemeClr val="bg1">
                <a:lumMod val="50000"/>
              </a:schemeClr>
            </a:solidFill>
          </a:endParaRPr>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dirty="0" smtClean="0">
              <a:solidFill>
                <a:schemeClr val="bg1">
                  <a:lumMod val="50000"/>
                </a:schemeClr>
              </a:solidFill>
            </a:rPr>
            <a:t>基于集成学习的单晶高温合金性能预测方法</a:t>
          </a:r>
          <a:endParaRPr lang="zh-CN" altLang="en-US" dirty="0">
            <a:solidFill>
              <a:schemeClr val="bg1">
                <a:lumMod val="50000"/>
              </a:schemeClr>
            </a:solidFill>
          </a:endParaRPr>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D6DA1E7F-8124-44A6-A7C6-6C2F85587584}">
      <dgm:prSet/>
      <dgm:spPr/>
      <dgm:t>
        <a:bodyPr/>
        <a:lstStyle/>
        <a:p>
          <a:r>
            <a:rPr lang="zh-CN" dirty="0" smtClean="0">
              <a:solidFill>
                <a:schemeClr val="bg1">
                  <a:lumMod val="50000"/>
                </a:schemeClr>
              </a:solidFill>
            </a:rPr>
            <a:t>可解释性机器学习方法在单晶高温合金中的应用</a:t>
          </a:r>
          <a:endParaRPr lang="zh-CN" altLang="en-US" dirty="0">
            <a:solidFill>
              <a:schemeClr val="bg1">
                <a:lumMod val="50000"/>
              </a:schemeClr>
            </a:solidFill>
          </a:endParaRPr>
        </a:p>
      </dgm:t>
    </dgm:pt>
    <dgm:pt modelId="{14B4E8D9-D7B3-45C2-87F3-8F61E9B48302}" type="parTrans" cxnId="{9450EC9C-F7BF-4F8B-8051-EFA9A82F1816}">
      <dgm:prSet/>
      <dgm:spPr/>
      <dgm:t>
        <a:bodyPr/>
        <a:lstStyle/>
        <a:p>
          <a:endParaRPr lang="zh-CN" altLang="en-US"/>
        </a:p>
      </dgm:t>
    </dgm:pt>
    <dgm:pt modelId="{9B168B21-C2B0-43DA-BAEB-F89FFDCF788E}" type="sibTrans" cxnId="{9450EC9C-F7BF-4F8B-8051-EFA9A82F1816}">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E7E0008B-929B-4432-8F99-30A13C67DA4F}" srcId="{FE0B8CEE-7931-4C6C-ABAD-786E9B835F96}" destId="{93B1E033-B87A-4F97-9BDA-5DB8FB2C8CC1}" srcOrd="0" destOrd="0" parTransId="{DFBAE609-2348-448B-A8B3-B1E9E6DF45AF}" sibTransId="{7255F286-4648-468C-B598-1A45F1DD8BFD}"/>
    <dgm:cxn modelId="{57D00636-924A-454D-8C7D-8F117BBC4108}" type="presOf" srcId="{E0E8CE52-C3C2-4269-A9E5-FFD70BF3781C}" destId="{470F9343-84EB-47B7-AFB9-4C65E7792209}" srcOrd="0" destOrd="1" presId="urn:microsoft.com/office/officeart/2005/8/layout/vList2"/>
    <dgm:cxn modelId="{EA192BBB-D977-4A7C-918F-A393DB0D18F1}" type="presOf" srcId="{A6AD3BAA-9012-48AF-8113-54AD8DB43514}" destId="{E31A7A90-9CD5-4F7D-BB1D-2BA0EB5BD2C5}"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8C949C1F-BB01-4188-B867-DDB9E703FDA7}" type="presOf" srcId="{ED717D3C-12D7-4C82-9A24-C9144B86E759}" destId="{0BD9CFF3-BD5C-4496-A5C0-71614AF6C6BB}" srcOrd="0" destOrd="0" presId="urn:microsoft.com/office/officeart/2005/8/layout/vList2"/>
    <dgm:cxn modelId="{E20F9929-F7B1-4D4E-8A55-5B53A14ABFD3}" type="presOf" srcId="{28AF4233-A00E-471E-8379-505829759C90}" destId="{CB053569-2367-4401-9257-A2E1BD3CDD98}" srcOrd="0" destOrd="1" presId="urn:microsoft.com/office/officeart/2005/8/layout/vList2"/>
    <dgm:cxn modelId="{8E38C13C-C058-41D4-8342-07D5CAB0EDDF}" type="presOf" srcId="{D6DA1E7F-8124-44A6-A7C6-6C2F85587584}" destId="{470F9343-84EB-47B7-AFB9-4C65E7792209}" srcOrd="0" destOrd="2" presId="urn:microsoft.com/office/officeart/2005/8/layout/vList2"/>
    <dgm:cxn modelId="{D662305D-95C5-44F0-8C06-F917B8B67D1E}" type="presOf" srcId="{FE0B8CEE-7931-4C6C-ABAD-786E9B835F96}" destId="{25B85B47-B55F-40A6-95E0-5ED6A9B870BF}" srcOrd="0" destOrd="0" presId="urn:microsoft.com/office/officeart/2005/8/layout/vList2"/>
    <dgm:cxn modelId="{1B04B3E3-7631-4BBD-8CA1-47616F483507}" type="presOf" srcId="{CB3DFCC2-8358-4E76-B406-E75AFCF91BE7}" destId="{D7227EC1-8280-43E2-A758-CF17242A0E78}" srcOrd="0" destOrd="0" presId="urn:microsoft.com/office/officeart/2005/8/layout/vList2"/>
    <dgm:cxn modelId="{BE32496B-083A-4535-A651-52FEECCE657A}" srcId="{09FEEF98-66D8-4266-9535-59667BCA2E50}" destId="{B4EBCE89-579B-4413-9187-744DC0638F5D}" srcOrd="2" destOrd="0" parTransId="{EBA44494-1859-4E97-89A2-5ABD0A5235EA}" sibTransId="{5024886C-50D2-4D51-802D-84BCD214687A}"/>
    <dgm:cxn modelId="{3C05F290-2F21-40CA-8477-3B3143670844}" srcId="{FE0B8CEE-7931-4C6C-ABAD-786E9B835F96}" destId="{E0E8CE52-C3C2-4269-A9E5-FFD70BF3781C}" srcOrd="1" destOrd="0" parTransId="{13A054E2-856B-4819-9818-EFC9F9ED96D5}" sibTransId="{01F99234-F30D-401B-8D37-6089A0115F39}"/>
    <dgm:cxn modelId="{5A1EAB0D-8C36-4160-980E-9E5C5FB06C4C}" srcId="{ED717D3C-12D7-4C82-9A24-C9144B86E759}" destId="{28AF4233-A00E-471E-8379-505829759C90}" srcOrd="1" destOrd="0" parTransId="{5D9AE643-7E87-43A7-AEE2-0DE279548FA1}" sibTransId="{554B3723-8F79-4428-9A76-EEA426405184}"/>
    <dgm:cxn modelId="{9450EC9C-F7BF-4F8B-8051-EFA9A82F1816}" srcId="{FE0B8CEE-7931-4C6C-ABAD-786E9B835F96}" destId="{D6DA1E7F-8124-44A6-A7C6-6C2F85587584}" srcOrd="2" destOrd="0" parTransId="{14B4E8D9-D7B3-45C2-87F3-8F61E9B48302}" sibTransId="{9B168B21-C2B0-43DA-BAEB-F89FFDCF788E}"/>
    <dgm:cxn modelId="{9AA5FE78-B39B-43F8-80B5-8FA50A2FBE26}" type="presOf" srcId="{96546131-4885-47DF-8F75-B5E80A5EB97D}" destId="{CB053569-2367-4401-9257-A2E1BD3CDD98}" srcOrd="0" destOrd="0" presId="urn:microsoft.com/office/officeart/2005/8/layout/vList2"/>
    <dgm:cxn modelId="{F61DFEF0-2AC6-4BE6-98B0-48DC60E1C561}" type="presOf" srcId="{7D847804-9B56-4576-B26C-E95F5FAF36DB}" destId="{D7227EC1-8280-43E2-A758-CF17242A0E78}" srcOrd="0" destOrd="3"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5D3EC56B-B8A7-4C21-BC32-B9FDB3439AC3}" srcId="{09FEEF98-66D8-4266-9535-59667BCA2E50}" destId="{B0E450B4-18E5-4DD9-A766-6915D7F8E3A0}" srcOrd="1" destOrd="0" parTransId="{7B034408-DF24-459E-8703-945AA941FAB8}" sibTransId="{54C36FEF-4E70-4098-B437-691629C919CC}"/>
    <dgm:cxn modelId="{1DDCEB74-7D76-4ED9-8558-92EE5EA63F10}" type="presOf" srcId="{09FEEF98-66D8-4266-9535-59667BCA2E50}" destId="{D7A831F6-224E-4255-B33E-DD2359E3B625}" srcOrd="0" destOrd="0" presId="urn:microsoft.com/office/officeart/2005/8/layout/vList2"/>
    <dgm:cxn modelId="{48DDF5B2-A173-4C94-BA73-B6CD41A3A964}" type="presOf" srcId="{B0E450B4-18E5-4DD9-A766-6915D7F8E3A0}" destId="{D7227EC1-8280-43E2-A758-CF17242A0E78}" srcOrd="0" destOrd="1" presId="urn:microsoft.com/office/officeart/2005/8/layout/vList2"/>
    <dgm:cxn modelId="{90F7AFD3-EF2B-430E-BEAA-D474CA86A8AE}" type="presOf" srcId="{B4EBCE89-579B-4413-9187-744DC0638F5D}" destId="{D7227EC1-8280-43E2-A758-CF17242A0E78}" srcOrd="0" destOrd="2" presId="urn:microsoft.com/office/officeart/2005/8/layout/vList2"/>
    <dgm:cxn modelId="{79D664B5-6E88-4E9E-A57F-2EA3C3B25E7F}" type="presOf" srcId="{93B1E033-B87A-4F97-9BDA-5DB8FB2C8CC1}" destId="{470F9343-84EB-47B7-AFB9-4C65E7792209}" srcOrd="0" destOrd="0" presId="urn:microsoft.com/office/officeart/2005/8/layout/vList2"/>
    <dgm:cxn modelId="{0392A398-2230-49E1-8752-65CE7CCCD8E2}" srcId="{09FEEF98-66D8-4266-9535-59667BCA2E50}" destId="{7D847804-9B56-4576-B26C-E95F5FAF36DB}" srcOrd="3" destOrd="0" parTransId="{A64D9248-01E1-45B5-BE13-E0DF3E8121BA}" sibTransId="{5AD27033-6457-45B4-A769-F1ED32EDA370}"/>
    <dgm:cxn modelId="{F47B8026-3A9A-40F3-B4A8-FCC0DCA6A730}" srcId="{A6AD3BAA-9012-48AF-8113-54AD8DB43514}" destId="{FE0B8CEE-7931-4C6C-ABAD-786E9B835F96}" srcOrd="2" destOrd="0" parTransId="{7E84AF53-2FA2-4DF4-96A1-DC3CD900E0A3}" sibTransId="{1FA52AE0-DFB7-42CE-A86F-60A71B16BDF1}"/>
    <dgm:cxn modelId="{A152E3D7-61FA-41BE-82D9-50E528CB5447}" type="presParOf" srcId="{E31A7A90-9CD5-4F7D-BB1D-2BA0EB5BD2C5}" destId="{D7A831F6-224E-4255-B33E-DD2359E3B625}" srcOrd="0" destOrd="0" presId="urn:microsoft.com/office/officeart/2005/8/layout/vList2"/>
    <dgm:cxn modelId="{87B0F669-68FB-4E2E-A3CA-62646602E211}" type="presParOf" srcId="{E31A7A90-9CD5-4F7D-BB1D-2BA0EB5BD2C5}" destId="{D7227EC1-8280-43E2-A758-CF17242A0E78}" srcOrd="1" destOrd="0" presId="urn:microsoft.com/office/officeart/2005/8/layout/vList2"/>
    <dgm:cxn modelId="{860487DE-7AD0-46D1-80D0-65BE02677A87}" type="presParOf" srcId="{E31A7A90-9CD5-4F7D-BB1D-2BA0EB5BD2C5}" destId="{0BD9CFF3-BD5C-4496-A5C0-71614AF6C6BB}" srcOrd="2" destOrd="0" presId="urn:microsoft.com/office/officeart/2005/8/layout/vList2"/>
    <dgm:cxn modelId="{419875D3-83BA-4D6B-95F0-9AFC1BDB409E}" type="presParOf" srcId="{E31A7A90-9CD5-4F7D-BB1D-2BA0EB5BD2C5}" destId="{CB053569-2367-4401-9257-A2E1BD3CDD98}" srcOrd="3" destOrd="0" presId="urn:microsoft.com/office/officeart/2005/8/layout/vList2"/>
    <dgm:cxn modelId="{53C8CE54-6D56-4B3F-9083-F88FDD584BF4}" type="presParOf" srcId="{E31A7A90-9CD5-4F7D-BB1D-2BA0EB5BD2C5}" destId="{25B85B47-B55F-40A6-95E0-5ED6A9B870BF}" srcOrd="4" destOrd="0" presId="urn:microsoft.com/office/officeart/2005/8/layout/vList2"/>
    <dgm:cxn modelId="{70D4E451-0C15-43F2-81AE-BBFBC078D96E}"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smtClean="0"/>
            <a:t>1.</a:t>
          </a:r>
          <a:r>
            <a:rPr lang="zh-CN" altLang="en-US" dirty="0" smtClean="0"/>
            <a:t> 研究现状</a:t>
          </a:r>
          <a:endParaRPr lang="zh-CN" altLang="en-US" dirty="0"/>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CB3DFCC2-8358-4E76-B406-E75AFCF91BE7}">
      <dgm:prSet phldrT="[文本]"/>
      <dgm:spPr/>
      <dgm:t>
        <a:bodyPr/>
        <a:lstStyle/>
        <a:p>
          <a:r>
            <a:rPr lang="zh-CN" altLang="en-US" dirty="0" smtClean="0"/>
            <a:t>材料科学中的机器学习</a:t>
          </a:r>
          <a:endParaRPr lang="zh-CN" altLang="en-US" dirty="0"/>
        </a:p>
      </dgm:t>
    </dgm:pt>
    <dgm:pt modelId="{4062E495-AE43-44D5-8141-52181DBDF672}" type="parTrans" cxnId="{100D0F6B-DB93-45B5-A686-1DA49C5A0CC1}">
      <dgm:prSet/>
      <dgm:spPr/>
      <dgm:t>
        <a:bodyPr/>
        <a:lstStyle/>
        <a:p>
          <a:endParaRPr lang="zh-CN" altLang="en-US"/>
        </a:p>
      </dgm:t>
    </dgm:pt>
    <dgm:pt modelId="{9109C0EF-F80E-4819-A06C-DB073BC9717C}" type="sibTrans" cxnId="{100D0F6B-DB93-45B5-A686-1DA49C5A0CC1}">
      <dgm:prSet/>
      <dgm:spPr/>
      <dgm:t>
        <a:bodyPr/>
        <a:lstStyle/>
        <a:p>
          <a:endParaRPr lang="zh-CN" altLang="en-US"/>
        </a:p>
      </dgm:t>
    </dgm:pt>
    <dgm:pt modelId="{ED717D3C-12D7-4C82-9A24-C9144B86E759}">
      <dgm:prSet phldrT="[文本]"/>
      <dgm:spPr/>
      <dgm:t>
        <a:bodyPr/>
        <a:lstStyle/>
        <a:p>
          <a:r>
            <a:rPr lang="en-US" altLang="zh-CN" dirty="0" smtClean="0"/>
            <a:t>2.</a:t>
          </a:r>
          <a:r>
            <a:rPr lang="zh-CN" altLang="en-US" dirty="0" smtClean="0"/>
            <a:t>已有工作</a:t>
          </a:r>
          <a:endParaRPr lang="zh-CN" altLang="en-US" dirty="0"/>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96546131-4885-47DF-8F75-B5E80A5EB97D}">
      <dgm:prSet phldrT="[文本]"/>
      <dgm:spPr/>
      <dgm:t>
        <a:bodyPr/>
        <a:lstStyle/>
        <a:p>
          <a:r>
            <a:rPr lang="zh-CN" altLang="en-US" dirty="0" smtClean="0"/>
            <a:t>相关工作基础</a:t>
          </a:r>
          <a:endParaRPr lang="zh-CN" altLang="en-US" dirty="0"/>
        </a:p>
      </dgm:t>
    </dgm:pt>
    <dgm:pt modelId="{8CDB7F2A-92BD-48F9-8EAE-1E67711D3F8B}" type="parTrans" cxnId="{C5DBA301-1F51-42A6-8ED0-AEAAD59F5146}">
      <dgm:prSet/>
      <dgm:spPr/>
      <dgm:t>
        <a:bodyPr/>
        <a:lstStyle/>
        <a:p>
          <a:endParaRPr lang="zh-CN" altLang="en-US"/>
        </a:p>
      </dgm:t>
    </dgm:pt>
    <dgm:pt modelId="{36A79C5B-1456-4B3A-917B-079480A8FB11}" type="sibTrans" cxnId="{C5DBA301-1F51-42A6-8ED0-AEAAD59F5146}">
      <dgm:prSet/>
      <dgm:spPr/>
      <dgm:t>
        <a:bodyPr/>
        <a:lstStyle/>
        <a:p>
          <a:endParaRPr lang="zh-CN" altLang="en-US"/>
        </a:p>
      </dgm:t>
    </dgm:pt>
    <dgm:pt modelId="{B0E450B4-18E5-4DD9-A766-6915D7F8E3A0}">
      <dgm:prSet phldrT="[文本]"/>
      <dgm:spPr/>
      <dgm:t>
        <a:bodyPr/>
        <a:lstStyle/>
        <a:p>
          <a:r>
            <a:rPr lang="zh-CN" altLang="en-US" smtClean="0"/>
            <a:t>属性预测中的应用</a:t>
          </a:r>
          <a:endParaRPr lang="zh-CN" altLang="en-US" dirty="0"/>
        </a:p>
      </dgm:t>
    </dgm:pt>
    <dgm:pt modelId="{7B034408-DF24-459E-8703-945AA941FAB8}" type="parTrans" cxnId="{5D3EC56B-B8A7-4C21-BC32-B9FDB3439AC3}">
      <dgm:prSet/>
      <dgm:spPr/>
      <dgm:t>
        <a:bodyPr/>
        <a:lstStyle/>
        <a:p>
          <a:endParaRPr lang="zh-CN" altLang="en-US"/>
        </a:p>
      </dgm:t>
    </dgm:pt>
    <dgm:pt modelId="{54C36FEF-4E70-4098-B437-691629C919CC}" type="sibTrans" cxnId="{5D3EC56B-B8A7-4C21-BC32-B9FDB3439AC3}">
      <dgm:prSet/>
      <dgm:spPr/>
      <dgm:t>
        <a:bodyPr/>
        <a:lstStyle/>
        <a:p>
          <a:endParaRPr lang="zh-CN" altLang="en-US"/>
        </a:p>
      </dgm:t>
    </dgm:pt>
    <dgm:pt modelId="{B4EBCE89-579B-4413-9187-744DC0638F5D}">
      <dgm:prSet phldrT="[文本]"/>
      <dgm:spPr/>
      <dgm:t>
        <a:bodyPr/>
        <a:lstStyle/>
        <a:p>
          <a:r>
            <a:rPr lang="zh-CN" altLang="en-US" smtClean="0"/>
            <a:t>新材料发现中的应用</a:t>
          </a:r>
          <a:endParaRPr lang="zh-CN" altLang="en-US" dirty="0"/>
        </a:p>
      </dgm:t>
    </dgm:pt>
    <dgm:pt modelId="{EBA44494-1859-4E97-89A2-5ABD0A5235EA}" type="parTrans" cxnId="{BE32496B-083A-4535-A651-52FEECCE657A}">
      <dgm:prSet/>
      <dgm:spPr/>
      <dgm:t>
        <a:bodyPr/>
        <a:lstStyle/>
        <a:p>
          <a:endParaRPr lang="zh-CN" altLang="en-US"/>
        </a:p>
      </dgm:t>
    </dgm:pt>
    <dgm:pt modelId="{5024886C-50D2-4D51-802D-84BCD214687A}" type="sibTrans" cxnId="{BE32496B-083A-4535-A651-52FEECCE657A}">
      <dgm:prSet/>
      <dgm:spPr/>
      <dgm:t>
        <a:bodyPr/>
        <a:lstStyle/>
        <a:p>
          <a:endParaRPr lang="zh-CN" altLang="en-US"/>
        </a:p>
      </dgm:t>
    </dgm:pt>
    <dgm:pt modelId="{7D847804-9B56-4576-B26C-E95F5FAF36DB}">
      <dgm:prSet phldrT="[文本]"/>
      <dgm:spPr/>
      <dgm:t>
        <a:bodyPr/>
        <a:lstStyle/>
        <a:p>
          <a:r>
            <a:rPr lang="zh-CN" altLang="en-US" smtClean="0"/>
            <a:t>其他材料问题中的应用</a:t>
          </a:r>
          <a:endParaRPr lang="zh-CN" altLang="en-US" dirty="0"/>
        </a:p>
      </dgm:t>
    </dgm:pt>
    <dgm:pt modelId="{A64D9248-01E1-45B5-BE13-E0DF3E8121BA}" type="parTrans" cxnId="{0392A398-2230-49E1-8752-65CE7CCCD8E2}">
      <dgm:prSet/>
      <dgm:spPr/>
      <dgm:t>
        <a:bodyPr/>
        <a:lstStyle/>
        <a:p>
          <a:endParaRPr lang="zh-CN" altLang="en-US"/>
        </a:p>
      </dgm:t>
    </dgm:pt>
    <dgm:pt modelId="{5AD27033-6457-45B4-A769-F1ED32EDA370}" type="sibTrans" cxnId="{0392A398-2230-49E1-8752-65CE7CCCD8E2}">
      <dgm:prSet/>
      <dgm:spPr/>
      <dgm:t>
        <a:bodyPr/>
        <a:lstStyle/>
        <a:p>
          <a:endParaRPr lang="zh-CN" altLang="en-US"/>
        </a:p>
      </dgm:t>
    </dgm:pt>
    <dgm:pt modelId="{28AF4233-A00E-471E-8379-505829759C90}">
      <dgm:prSet phldrT="[文本]"/>
      <dgm:spPr/>
      <dgm:t>
        <a:bodyPr/>
        <a:lstStyle/>
        <a:p>
          <a:r>
            <a:rPr lang="zh-CN" altLang="en-US" smtClean="0"/>
            <a:t>机器学习在材料科学中的应用</a:t>
          </a:r>
          <a:endParaRPr lang="zh-CN" altLang="en-US" dirty="0"/>
        </a:p>
      </dgm:t>
    </dgm:pt>
    <dgm:pt modelId="{5D9AE643-7E87-43A7-AEE2-0DE279548FA1}" type="parTrans" cxnId="{5A1EAB0D-8C36-4160-980E-9E5C5FB06C4C}">
      <dgm:prSet/>
      <dgm:spPr/>
      <dgm:t>
        <a:bodyPr/>
        <a:lstStyle/>
        <a:p>
          <a:endParaRPr lang="zh-CN" altLang="en-US"/>
        </a:p>
      </dgm:t>
    </dgm:pt>
    <dgm:pt modelId="{554B3723-8F79-4428-9A76-EEA426405184}" type="sibTrans" cxnId="{5A1EAB0D-8C36-4160-980E-9E5C5FB06C4C}">
      <dgm:prSet/>
      <dgm:spPr/>
      <dgm:t>
        <a:bodyPr/>
        <a:lstStyle/>
        <a:p>
          <a:endParaRPr lang="zh-CN" altLang="en-US"/>
        </a:p>
      </dgm:t>
    </dgm:pt>
    <dgm:pt modelId="{FE0B8CEE-7931-4C6C-ABAD-786E9B835F96}">
      <dgm:prSet/>
      <dgm:spPr/>
      <dgm:t>
        <a:bodyPr/>
        <a:lstStyle/>
        <a:p>
          <a:r>
            <a:rPr lang="en-US" altLang="zh-CN" dirty="0" smtClean="0"/>
            <a:t>3.</a:t>
          </a:r>
          <a:r>
            <a:rPr lang="zh-CN" altLang="en-US" dirty="0" smtClean="0"/>
            <a:t>工作设想</a:t>
          </a:r>
          <a:endParaRPr lang="zh-CN" altLang="en-US" dirty="0"/>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93B1E033-B87A-4F97-9BDA-5DB8FB2C8CC1}">
      <dgm:prSet/>
      <dgm:spPr/>
      <dgm:t>
        <a:bodyPr/>
        <a:lstStyle/>
        <a:p>
          <a:r>
            <a:rPr lang="zh-CN" smtClean="0"/>
            <a:t>基于特征选择的单晶高温合金性能影响因素分析</a:t>
          </a:r>
          <a:endParaRPr lang="zh-CN" altLang="en-US" dirty="0"/>
        </a:p>
      </dgm:t>
    </dgm:pt>
    <dgm:pt modelId="{DFBAE609-2348-448B-A8B3-B1E9E6DF45AF}" type="parTrans" cxnId="{E7E0008B-929B-4432-8F99-30A13C67DA4F}">
      <dgm:prSet/>
      <dgm:spPr/>
      <dgm:t>
        <a:bodyPr/>
        <a:lstStyle/>
        <a:p>
          <a:endParaRPr lang="zh-CN" altLang="en-US"/>
        </a:p>
      </dgm:t>
    </dgm:pt>
    <dgm:pt modelId="{7255F286-4648-468C-B598-1A45F1DD8BFD}" type="sibTrans" cxnId="{E7E0008B-929B-4432-8F99-30A13C67DA4F}">
      <dgm:prSet/>
      <dgm:spPr/>
      <dgm:t>
        <a:bodyPr/>
        <a:lstStyle/>
        <a:p>
          <a:endParaRPr lang="zh-CN" altLang="en-US"/>
        </a:p>
      </dgm:t>
    </dgm:pt>
    <dgm:pt modelId="{E0E8CE52-C3C2-4269-A9E5-FFD70BF3781C}">
      <dgm:prSet/>
      <dgm:spPr/>
      <dgm:t>
        <a:bodyPr/>
        <a:lstStyle/>
        <a:p>
          <a:r>
            <a:rPr lang="zh-CN" dirty="0" smtClean="0">
              <a:solidFill>
                <a:schemeClr val="bg1">
                  <a:lumMod val="65000"/>
                </a:schemeClr>
              </a:solidFill>
            </a:rPr>
            <a:t>基于集成学习的单晶高温合金性能预测方法</a:t>
          </a:r>
          <a:endParaRPr lang="zh-CN" altLang="en-US" dirty="0">
            <a:solidFill>
              <a:schemeClr val="bg1">
                <a:lumMod val="65000"/>
              </a:schemeClr>
            </a:solidFill>
          </a:endParaRPr>
        </a:p>
      </dgm:t>
    </dgm:pt>
    <dgm:pt modelId="{13A054E2-856B-4819-9818-EFC9F9ED96D5}" type="parTrans" cxnId="{3C05F290-2F21-40CA-8477-3B3143670844}">
      <dgm:prSet/>
      <dgm:spPr/>
      <dgm:t>
        <a:bodyPr/>
        <a:lstStyle/>
        <a:p>
          <a:endParaRPr lang="zh-CN" altLang="en-US"/>
        </a:p>
      </dgm:t>
    </dgm:pt>
    <dgm:pt modelId="{01F99234-F30D-401B-8D37-6089A0115F39}" type="sibTrans" cxnId="{3C05F290-2F21-40CA-8477-3B3143670844}">
      <dgm:prSet/>
      <dgm:spPr/>
      <dgm:t>
        <a:bodyPr/>
        <a:lstStyle/>
        <a:p>
          <a:endParaRPr lang="zh-CN" altLang="en-US"/>
        </a:p>
      </dgm:t>
    </dgm:pt>
    <dgm:pt modelId="{D6DA1E7F-8124-44A6-A7C6-6C2F85587584}">
      <dgm:prSet/>
      <dgm:spPr/>
      <dgm:t>
        <a:bodyPr/>
        <a:lstStyle/>
        <a:p>
          <a:r>
            <a:rPr lang="zh-CN" dirty="0" smtClean="0">
              <a:solidFill>
                <a:schemeClr val="bg1">
                  <a:lumMod val="65000"/>
                </a:schemeClr>
              </a:solidFill>
            </a:rPr>
            <a:t>可解释性机器学习方法在单晶高温合金中的应用</a:t>
          </a:r>
          <a:endParaRPr lang="zh-CN" altLang="en-US" dirty="0">
            <a:solidFill>
              <a:schemeClr val="bg1">
                <a:lumMod val="65000"/>
              </a:schemeClr>
            </a:solidFill>
          </a:endParaRPr>
        </a:p>
      </dgm:t>
    </dgm:pt>
    <dgm:pt modelId="{14B4E8D9-D7B3-45C2-87F3-8F61E9B48302}" type="parTrans" cxnId="{9450EC9C-F7BF-4F8B-8051-EFA9A82F1816}">
      <dgm:prSet/>
      <dgm:spPr/>
      <dgm:t>
        <a:bodyPr/>
        <a:lstStyle/>
        <a:p>
          <a:endParaRPr lang="zh-CN" altLang="en-US"/>
        </a:p>
      </dgm:t>
    </dgm:pt>
    <dgm:pt modelId="{9B168B21-C2B0-43DA-BAEB-F89FFDCF788E}" type="sibTrans" cxnId="{9450EC9C-F7BF-4F8B-8051-EFA9A82F1816}">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LinFactNeighborX="-3960" custLinFactNeighborY="-395">
        <dgm:presLayoutVars>
          <dgm:chMax val="0"/>
          <dgm:bulletEnabled val="1"/>
        </dgm:presLayoutVars>
      </dgm:prSet>
      <dgm:spPr/>
      <dgm:t>
        <a:bodyPr/>
        <a:lstStyle/>
        <a:p>
          <a:endParaRPr lang="zh-CN" altLang="en-US"/>
        </a:p>
      </dgm:t>
    </dgm:pt>
    <dgm:pt modelId="{D7227EC1-8280-43E2-A758-CF17242A0E78}" type="pres">
      <dgm:prSet presAssocID="{09FEEF98-66D8-4266-9535-59667BCA2E50}" presName="childText" presStyleLbl="revTx" presStyleIdx="0" presStyleCnt="3">
        <dgm:presLayoutVars>
          <dgm:bulletEnabled val="1"/>
        </dgm:presLayoutVars>
      </dgm:prSet>
      <dgm:spPr/>
      <dgm:t>
        <a:bodyPr/>
        <a:lstStyle/>
        <a:p>
          <a:endParaRPr lang="zh-CN" altLang="en-US"/>
        </a:p>
      </dgm:t>
    </dgm:pt>
    <dgm:pt modelId="{0BD9CFF3-BD5C-4496-A5C0-71614AF6C6BB}" type="pres">
      <dgm:prSet presAssocID="{ED717D3C-12D7-4C82-9A24-C9144B86E759}" presName="parentText" presStyleLbl="node1" presStyleIdx="1" presStyleCnt="3">
        <dgm:presLayoutVars>
          <dgm:chMax val="0"/>
          <dgm:bulletEnabled val="1"/>
        </dgm:presLayoutVars>
      </dgm:prSet>
      <dgm:spPr/>
      <dgm:t>
        <a:bodyPr/>
        <a:lstStyle/>
        <a:p>
          <a:endParaRPr lang="zh-CN" altLang="en-US"/>
        </a:p>
      </dgm:t>
    </dgm:pt>
    <dgm:pt modelId="{CB053569-2367-4401-9257-A2E1BD3CDD98}" type="pres">
      <dgm:prSet presAssocID="{ED717D3C-12D7-4C82-9A24-C9144B86E759}" presName="childText" presStyleLbl="revTx" presStyleIdx="1" presStyleCnt="3">
        <dgm:presLayoutVars>
          <dgm:bulletEnabled val="1"/>
        </dgm:presLayoutVars>
      </dgm:prSet>
      <dgm:spPr/>
      <dgm:t>
        <a:bodyPr/>
        <a:lstStyle/>
        <a:p>
          <a:endParaRPr lang="zh-CN" altLang="en-US"/>
        </a:p>
      </dgm:t>
    </dgm:pt>
    <dgm:pt modelId="{25B85B47-B55F-40A6-95E0-5ED6A9B870BF}" type="pres">
      <dgm:prSet presAssocID="{FE0B8CEE-7931-4C6C-ABAD-786E9B835F96}" presName="parentText" presStyleLbl="node1" presStyleIdx="2" presStyleCnt="3">
        <dgm:presLayoutVars>
          <dgm:chMax val="0"/>
          <dgm:bulletEnabled val="1"/>
        </dgm:presLayoutVars>
      </dgm:prSet>
      <dgm:spPr/>
      <dgm:t>
        <a:bodyPr/>
        <a:lstStyle/>
        <a:p>
          <a:endParaRPr lang="zh-CN" altLang="en-US"/>
        </a:p>
      </dgm:t>
    </dgm:pt>
    <dgm:pt modelId="{470F9343-84EB-47B7-AFB9-4C65E7792209}" type="pres">
      <dgm:prSet presAssocID="{FE0B8CEE-7931-4C6C-ABAD-786E9B835F96}" presName="childText" presStyleLbl="revTx" presStyleIdx="2" presStyleCnt="3">
        <dgm:presLayoutVars>
          <dgm:bulletEnabled val="1"/>
        </dgm:presLayoutVars>
      </dgm:prSet>
      <dgm:spPr/>
      <dgm:t>
        <a:bodyPr/>
        <a:lstStyle/>
        <a:p>
          <a:endParaRPr lang="zh-CN" altLang="en-US"/>
        </a:p>
      </dgm:t>
    </dgm:pt>
  </dgm:ptLst>
  <dgm:cxnLst>
    <dgm:cxn modelId="{A51E0052-BB92-49BA-A178-3133DF96BDEE}" srcId="{A6AD3BAA-9012-48AF-8113-54AD8DB43514}" destId="{ED717D3C-12D7-4C82-9A24-C9144B86E759}" srcOrd="1" destOrd="0" parTransId="{A96E09E7-A8B9-4432-8311-9A7485920441}" sibTransId="{4ACC2CA2-E383-4FF3-BCA3-C6A799261913}"/>
    <dgm:cxn modelId="{100D0F6B-DB93-45B5-A686-1DA49C5A0CC1}" srcId="{09FEEF98-66D8-4266-9535-59667BCA2E50}" destId="{CB3DFCC2-8358-4E76-B406-E75AFCF91BE7}" srcOrd="0" destOrd="0" parTransId="{4062E495-AE43-44D5-8141-52181DBDF672}" sibTransId="{9109C0EF-F80E-4819-A06C-DB073BC9717C}"/>
    <dgm:cxn modelId="{77CA2DEB-B1C8-4DD3-BDF7-FA36E8C9AFEE}" type="presOf" srcId="{93B1E033-B87A-4F97-9BDA-5DB8FB2C8CC1}" destId="{470F9343-84EB-47B7-AFB9-4C65E7792209}" srcOrd="0" destOrd="0" presId="urn:microsoft.com/office/officeart/2005/8/layout/vList2"/>
    <dgm:cxn modelId="{E7E0008B-929B-4432-8F99-30A13C67DA4F}" srcId="{FE0B8CEE-7931-4C6C-ABAD-786E9B835F96}" destId="{93B1E033-B87A-4F97-9BDA-5DB8FB2C8CC1}" srcOrd="0" destOrd="0" parTransId="{DFBAE609-2348-448B-A8B3-B1E9E6DF45AF}" sibTransId="{7255F286-4648-468C-B598-1A45F1DD8BFD}"/>
    <dgm:cxn modelId="{A2F90CF2-071A-4622-989D-0E00B90480D5}" type="presOf" srcId="{A6AD3BAA-9012-48AF-8113-54AD8DB43514}" destId="{E31A7A90-9CD5-4F7D-BB1D-2BA0EB5BD2C5}" srcOrd="0" destOrd="0" presId="urn:microsoft.com/office/officeart/2005/8/layout/vList2"/>
    <dgm:cxn modelId="{8C9DAC70-6591-4741-A35D-E5C0EF69E90F}" type="presOf" srcId="{CB3DFCC2-8358-4E76-B406-E75AFCF91BE7}" destId="{D7227EC1-8280-43E2-A758-CF17242A0E78}" srcOrd="0" destOrd="0" presId="urn:microsoft.com/office/officeart/2005/8/layout/vList2"/>
    <dgm:cxn modelId="{C5DBA301-1F51-42A6-8ED0-AEAAD59F5146}" srcId="{ED717D3C-12D7-4C82-9A24-C9144B86E759}" destId="{96546131-4885-47DF-8F75-B5E80A5EB97D}" srcOrd="0" destOrd="0" parTransId="{8CDB7F2A-92BD-48F9-8EAE-1E67711D3F8B}" sibTransId="{36A79C5B-1456-4B3A-917B-079480A8FB11}"/>
    <dgm:cxn modelId="{15DE3857-840F-4CE5-9B01-AA39F4714736}" type="presOf" srcId="{D6DA1E7F-8124-44A6-A7C6-6C2F85587584}" destId="{470F9343-84EB-47B7-AFB9-4C65E7792209}" srcOrd="0" destOrd="2" presId="urn:microsoft.com/office/officeart/2005/8/layout/vList2"/>
    <dgm:cxn modelId="{4B353FB2-2523-47D0-A0F3-626809A8DECD}" type="presOf" srcId="{7D847804-9B56-4576-B26C-E95F5FAF36DB}" destId="{D7227EC1-8280-43E2-A758-CF17242A0E78}" srcOrd="0" destOrd="3" presId="urn:microsoft.com/office/officeart/2005/8/layout/vList2"/>
    <dgm:cxn modelId="{6C7873C6-3A16-468A-A74F-D28ABCC44C42}" type="presOf" srcId="{B0E450B4-18E5-4DD9-A766-6915D7F8E3A0}" destId="{D7227EC1-8280-43E2-A758-CF17242A0E78}" srcOrd="0" destOrd="1" presId="urn:microsoft.com/office/officeart/2005/8/layout/vList2"/>
    <dgm:cxn modelId="{2B515EDE-DC60-4DFA-878A-6CAA85C2E38A}" type="presOf" srcId="{28AF4233-A00E-471E-8379-505829759C90}" destId="{CB053569-2367-4401-9257-A2E1BD3CDD98}" srcOrd="0" destOrd="1" presId="urn:microsoft.com/office/officeart/2005/8/layout/vList2"/>
    <dgm:cxn modelId="{7BB2085A-5464-48C6-9653-43F4F5B821F0}" type="presOf" srcId="{B4EBCE89-579B-4413-9187-744DC0638F5D}" destId="{D7227EC1-8280-43E2-A758-CF17242A0E78}" srcOrd="0" destOrd="2" presId="urn:microsoft.com/office/officeart/2005/8/layout/vList2"/>
    <dgm:cxn modelId="{3C05F290-2F21-40CA-8477-3B3143670844}" srcId="{FE0B8CEE-7931-4C6C-ABAD-786E9B835F96}" destId="{E0E8CE52-C3C2-4269-A9E5-FFD70BF3781C}" srcOrd="1" destOrd="0" parTransId="{13A054E2-856B-4819-9818-EFC9F9ED96D5}" sibTransId="{01F99234-F30D-401B-8D37-6089A0115F39}"/>
    <dgm:cxn modelId="{5A1EAB0D-8C36-4160-980E-9E5C5FB06C4C}" srcId="{ED717D3C-12D7-4C82-9A24-C9144B86E759}" destId="{28AF4233-A00E-471E-8379-505829759C90}" srcOrd="1" destOrd="0" parTransId="{5D9AE643-7E87-43A7-AEE2-0DE279548FA1}" sibTransId="{554B3723-8F79-4428-9A76-EEA426405184}"/>
    <dgm:cxn modelId="{BE32496B-083A-4535-A651-52FEECCE657A}" srcId="{09FEEF98-66D8-4266-9535-59667BCA2E50}" destId="{B4EBCE89-579B-4413-9187-744DC0638F5D}" srcOrd="2" destOrd="0" parTransId="{EBA44494-1859-4E97-89A2-5ABD0A5235EA}" sibTransId="{5024886C-50D2-4D51-802D-84BCD214687A}"/>
    <dgm:cxn modelId="{CAAACE25-1EEA-4145-AF89-C3F953AFD3F2}" type="presOf" srcId="{FE0B8CEE-7931-4C6C-ABAD-786E9B835F96}" destId="{25B85B47-B55F-40A6-95E0-5ED6A9B870BF}" srcOrd="0" destOrd="0" presId="urn:microsoft.com/office/officeart/2005/8/layout/vList2"/>
    <dgm:cxn modelId="{9450EC9C-F7BF-4F8B-8051-EFA9A82F1816}" srcId="{FE0B8CEE-7931-4C6C-ABAD-786E9B835F96}" destId="{D6DA1E7F-8124-44A6-A7C6-6C2F85587584}" srcOrd="2" destOrd="0" parTransId="{14B4E8D9-D7B3-45C2-87F3-8F61E9B48302}" sibTransId="{9B168B21-C2B0-43DA-BAEB-F89FFDCF788E}"/>
    <dgm:cxn modelId="{DC30858C-42E2-42EE-8B11-08053478B44A}" type="presOf" srcId="{E0E8CE52-C3C2-4269-A9E5-FFD70BF3781C}" destId="{470F9343-84EB-47B7-AFB9-4C65E7792209}" srcOrd="0" destOrd="1" presId="urn:microsoft.com/office/officeart/2005/8/layout/vList2"/>
    <dgm:cxn modelId="{EA5B541E-E130-4617-8068-D38FD22574B6}"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5D3EC56B-B8A7-4C21-BC32-B9FDB3439AC3}" srcId="{09FEEF98-66D8-4266-9535-59667BCA2E50}" destId="{B0E450B4-18E5-4DD9-A766-6915D7F8E3A0}" srcOrd="1" destOrd="0" parTransId="{7B034408-DF24-459E-8703-945AA941FAB8}" sibTransId="{54C36FEF-4E70-4098-B437-691629C919CC}"/>
    <dgm:cxn modelId="{8EA028B5-7AC0-4A9A-B877-BB2AC70E0786}" type="presOf" srcId="{96546131-4885-47DF-8F75-B5E80A5EB97D}" destId="{CB053569-2367-4401-9257-A2E1BD3CDD98}" srcOrd="0" destOrd="0" presId="urn:microsoft.com/office/officeart/2005/8/layout/vList2"/>
    <dgm:cxn modelId="{57B47AD8-E4BB-4FA8-BE48-E344B1A1C220}" type="presOf" srcId="{ED717D3C-12D7-4C82-9A24-C9144B86E759}" destId="{0BD9CFF3-BD5C-4496-A5C0-71614AF6C6BB}" srcOrd="0" destOrd="0" presId="urn:microsoft.com/office/officeart/2005/8/layout/vList2"/>
    <dgm:cxn modelId="{0392A398-2230-49E1-8752-65CE7CCCD8E2}" srcId="{09FEEF98-66D8-4266-9535-59667BCA2E50}" destId="{7D847804-9B56-4576-B26C-E95F5FAF36DB}" srcOrd="3" destOrd="0" parTransId="{A64D9248-01E1-45B5-BE13-E0DF3E8121BA}" sibTransId="{5AD27033-6457-45B4-A769-F1ED32EDA370}"/>
    <dgm:cxn modelId="{F47B8026-3A9A-40F3-B4A8-FCC0DCA6A730}" srcId="{A6AD3BAA-9012-48AF-8113-54AD8DB43514}" destId="{FE0B8CEE-7931-4C6C-ABAD-786E9B835F96}" srcOrd="2" destOrd="0" parTransId="{7E84AF53-2FA2-4DF4-96A1-DC3CD900E0A3}" sibTransId="{1FA52AE0-DFB7-42CE-A86F-60A71B16BDF1}"/>
    <dgm:cxn modelId="{E2BD9C22-5D70-48DE-AF22-FDE570E6A134}" type="presParOf" srcId="{E31A7A90-9CD5-4F7D-BB1D-2BA0EB5BD2C5}" destId="{D7A831F6-224E-4255-B33E-DD2359E3B625}" srcOrd="0" destOrd="0" presId="urn:microsoft.com/office/officeart/2005/8/layout/vList2"/>
    <dgm:cxn modelId="{22065D86-5274-4900-9D12-55B74F9DB6E3}" type="presParOf" srcId="{E31A7A90-9CD5-4F7D-BB1D-2BA0EB5BD2C5}" destId="{D7227EC1-8280-43E2-A758-CF17242A0E78}" srcOrd="1" destOrd="0" presId="urn:microsoft.com/office/officeart/2005/8/layout/vList2"/>
    <dgm:cxn modelId="{BD88337E-C9D3-4DAC-97A2-C3F39DC11CE8}" type="presParOf" srcId="{E31A7A90-9CD5-4F7D-BB1D-2BA0EB5BD2C5}" destId="{0BD9CFF3-BD5C-4496-A5C0-71614AF6C6BB}" srcOrd="2" destOrd="0" presId="urn:microsoft.com/office/officeart/2005/8/layout/vList2"/>
    <dgm:cxn modelId="{343DC653-EAFF-43F3-B066-AECB973C0A80}" type="presParOf" srcId="{E31A7A90-9CD5-4F7D-BB1D-2BA0EB5BD2C5}" destId="{CB053569-2367-4401-9257-A2E1BD3CDD98}" srcOrd="3" destOrd="0" presId="urn:microsoft.com/office/officeart/2005/8/layout/vList2"/>
    <dgm:cxn modelId="{CB895AA8-D0BF-430F-95E3-91D3C1B56747}" type="presParOf" srcId="{E31A7A90-9CD5-4F7D-BB1D-2BA0EB5BD2C5}" destId="{25B85B47-B55F-40A6-95E0-5ED6A9B870BF}" srcOrd="4" destOrd="0" presId="urn:microsoft.com/office/officeart/2005/8/layout/vList2"/>
    <dgm:cxn modelId="{D7A1DE09-6D5E-4DCD-9311-BFE01265AA2B}" type="presParOf" srcId="{E31A7A90-9CD5-4F7D-BB1D-2BA0EB5BD2C5}" destId="{470F9343-84EB-47B7-AFB9-4C65E77922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F2AE24-9496-4B8E-833D-E165B7D2F2D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A57351F-1F80-4881-9938-22A8C9843422}">
      <dgm:prSet phldrT="[文本]"/>
      <dgm:spPr/>
      <dgm:t>
        <a:bodyPr/>
        <a:lstStyle/>
        <a:p>
          <a:r>
            <a:rPr lang="en-US" altLang="zh-CN" smtClean="0"/>
            <a:t>(1)</a:t>
          </a:r>
          <a:r>
            <a:rPr lang="zh-CN" altLang="zh-CN" smtClean="0"/>
            <a:t>单晶高温合金性</a:t>
          </a:r>
          <a:r>
            <a:rPr lang="zh-CN" altLang="en-US" smtClean="0"/>
            <a:t>性能与实验数据</a:t>
          </a:r>
          <a:r>
            <a:rPr lang="zh-CN" altLang="zh-CN" smtClean="0"/>
            <a:t>特征选择的</a:t>
          </a:r>
          <a:r>
            <a:rPr lang="zh-CN" altLang="en-US" smtClean="0"/>
            <a:t>关系</a:t>
          </a:r>
          <a:endParaRPr lang="zh-CN" altLang="en-US"/>
        </a:p>
      </dgm:t>
    </dgm:pt>
    <dgm:pt modelId="{64595B2F-11BE-4561-BFD6-29F77CA224AB}" type="parTrans" cxnId="{E02822E4-3875-40BF-86EB-74B3DCE2ECBF}">
      <dgm:prSet/>
      <dgm:spPr/>
      <dgm:t>
        <a:bodyPr/>
        <a:lstStyle/>
        <a:p>
          <a:endParaRPr lang="zh-CN" altLang="en-US"/>
        </a:p>
      </dgm:t>
    </dgm:pt>
    <dgm:pt modelId="{E8708E75-D213-4372-AA71-061BE7375946}" type="sibTrans" cxnId="{E02822E4-3875-40BF-86EB-74B3DCE2ECBF}">
      <dgm:prSet/>
      <dgm:spPr/>
      <dgm:t>
        <a:bodyPr/>
        <a:lstStyle/>
        <a:p>
          <a:endParaRPr lang="zh-CN" altLang="en-US"/>
        </a:p>
      </dgm:t>
    </dgm:pt>
    <dgm:pt modelId="{04FBE93C-76C4-436E-B961-5CC23FB3BCB9}">
      <dgm:prSet/>
      <dgm:spPr/>
      <dgm:t>
        <a:bodyPr/>
        <a:lstStyle/>
        <a:p>
          <a:r>
            <a:rPr lang="en-US" altLang="zh-CN" dirty="0" smtClean="0"/>
            <a:t>(2)</a:t>
          </a:r>
          <a:r>
            <a:rPr lang="zh-CN" altLang="en-US" dirty="0" smtClean="0"/>
            <a:t>对</a:t>
          </a:r>
          <a:r>
            <a:rPr lang="zh-CN" altLang="zh-CN" dirty="0" smtClean="0"/>
            <a:t>单晶高温合金</a:t>
          </a:r>
          <a:r>
            <a:rPr lang="zh-CN" altLang="en-US" dirty="0" smtClean="0"/>
            <a:t>的实验数据进行特征选择的必要性分析</a:t>
          </a:r>
          <a:endParaRPr lang="en-US" altLang="zh-CN" dirty="0"/>
        </a:p>
      </dgm:t>
    </dgm:pt>
    <dgm:pt modelId="{6B7DE498-4882-47A5-83A7-75A206AB60D8}" type="parTrans" cxnId="{3DDCB104-AF15-456A-AAD2-D3406CE680FB}">
      <dgm:prSet/>
      <dgm:spPr/>
      <dgm:t>
        <a:bodyPr/>
        <a:lstStyle/>
        <a:p>
          <a:endParaRPr lang="zh-CN" altLang="en-US"/>
        </a:p>
      </dgm:t>
    </dgm:pt>
    <dgm:pt modelId="{E570401E-D372-4811-ADC0-269D378CC29E}" type="sibTrans" cxnId="{3DDCB104-AF15-456A-AAD2-D3406CE680FB}">
      <dgm:prSet/>
      <dgm:spPr/>
      <dgm:t>
        <a:bodyPr/>
        <a:lstStyle/>
        <a:p>
          <a:endParaRPr lang="zh-CN" altLang="en-US"/>
        </a:p>
      </dgm:t>
    </dgm:pt>
    <dgm:pt modelId="{6E6C795D-31C4-43A5-977D-25D84C757A37}">
      <dgm:prSet/>
      <dgm:spPr/>
      <dgm:t>
        <a:bodyPr/>
        <a:lstStyle/>
        <a:p>
          <a:r>
            <a:rPr lang="en-US" altLang="zh-CN" dirty="0" smtClean="0"/>
            <a:t>(3)</a:t>
          </a:r>
          <a:r>
            <a:rPr lang="zh-CN" altLang="en-US" dirty="0" smtClean="0"/>
            <a:t>对</a:t>
          </a:r>
          <a:r>
            <a:rPr lang="zh-CN" altLang="zh-CN" dirty="0" smtClean="0"/>
            <a:t>单晶高温合金</a:t>
          </a:r>
          <a:r>
            <a:rPr lang="zh-CN" altLang="en-US" dirty="0" smtClean="0"/>
            <a:t>实验数据</a:t>
          </a:r>
          <a:r>
            <a:rPr lang="zh-CN" altLang="zh-CN" dirty="0" smtClean="0"/>
            <a:t>特征选择的方法</a:t>
          </a:r>
          <a:endParaRPr lang="en-US" altLang="zh-CN" dirty="0" smtClean="0"/>
        </a:p>
      </dgm:t>
    </dgm:pt>
    <dgm:pt modelId="{EB17EAD7-0889-4187-9F8C-75811E45633B}" type="parTrans" cxnId="{A86E6D27-2B09-490B-A240-BC8AA2F9B00A}">
      <dgm:prSet/>
      <dgm:spPr/>
      <dgm:t>
        <a:bodyPr/>
        <a:lstStyle/>
        <a:p>
          <a:endParaRPr lang="zh-CN" altLang="en-US"/>
        </a:p>
      </dgm:t>
    </dgm:pt>
    <dgm:pt modelId="{EB4C703A-5164-4221-82CF-E3B9FE76E46A}" type="sibTrans" cxnId="{A86E6D27-2B09-490B-A240-BC8AA2F9B00A}">
      <dgm:prSet/>
      <dgm:spPr/>
      <dgm:t>
        <a:bodyPr/>
        <a:lstStyle/>
        <a:p>
          <a:endParaRPr lang="zh-CN" altLang="en-US"/>
        </a:p>
      </dgm:t>
    </dgm:pt>
    <dgm:pt modelId="{3FC35FBE-3AED-4A11-9DED-96330BD017A8}" type="pres">
      <dgm:prSet presAssocID="{2CF2AE24-9496-4B8E-833D-E165B7D2F2DE}" presName="linear" presStyleCnt="0">
        <dgm:presLayoutVars>
          <dgm:animLvl val="lvl"/>
          <dgm:resizeHandles val="exact"/>
        </dgm:presLayoutVars>
      </dgm:prSet>
      <dgm:spPr/>
      <dgm:t>
        <a:bodyPr/>
        <a:lstStyle/>
        <a:p>
          <a:endParaRPr lang="zh-CN" altLang="en-US"/>
        </a:p>
      </dgm:t>
    </dgm:pt>
    <dgm:pt modelId="{A082E28A-B49B-4707-BDF8-5070A9D02425}" type="pres">
      <dgm:prSet presAssocID="{7A57351F-1F80-4881-9938-22A8C9843422}" presName="parentText" presStyleLbl="node1" presStyleIdx="0" presStyleCnt="3">
        <dgm:presLayoutVars>
          <dgm:chMax val="0"/>
          <dgm:bulletEnabled val="1"/>
        </dgm:presLayoutVars>
      </dgm:prSet>
      <dgm:spPr/>
      <dgm:t>
        <a:bodyPr/>
        <a:lstStyle/>
        <a:p>
          <a:endParaRPr lang="zh-CN" altLang="en-US"/>
        </a:p>
      </dgm:t>
    </dgm:pt>
    <dgm:pt modelId="{7FA657B6-DB74-421F-9C82-90075B0DB21C}" type="pres">
      <dgm:prSet presAssocID="{E8708E75-D213-4372-AA71-061BE7375946}" presName="spacer" presStyleCnt="0"/>
      <dgm:spPr/>
    </dgm:pt>
    <dgm:pt modelId="{8B7B0210-49D6-41EF-BB2B-218C9EC9180B}" type="pres">
      <dgm:prSet presAssocID="{04FBE93C-76C4-436E-B961-5CC23FB3BCB9}" presName="parentText" presStyleLbl="node1" presStyleIdx="1" presStyleCnt="3">
        <dgm:presLayoutVars>
          <dgm:chMax val="0"/>
          <dgm:bulletEnabled val="1"/>
        </dgm:presLayoutVars>
      </dgm:prSet>
      <dgm:spPr/>
      <dgm:t>
        <a:bodyPr/>
        <a:lstStyle/>
        <a:p>
          <a:endParaRPr lang="zh-CN" altLang="en-US"/>
        </a:p>
      </dgm:t>
    </dgm:pt>
    <dgm:pt modelId="{72AC148E-717F-4156-83A7-1B0C89A3C573}" type="pres">
      <dgm:prSet presAssocID="{E570401E-D372-4811-ADC0-269D378CC29E}" presName="spacer" presStyleCnt="0"/>
      <dgm:spPr/>
    </dgm:pt>
    <dgm:pt modelId="{714918DA-0FE7-46EF-95D6-8BAFD289D119}" type="pres">
      <dgm:prSet presAssocID="{6E6C795D-31C4-43A5-977D-25D84C757A37}" presName="parentText" presStyleLbl="node1" presStyleIdx="2" presStyleCnt="3">
        <dgm:presLayoutVars>
          <dgm:chMax val="0"/>
          <dgm:bulletEnabled val="1"/>
        </dgm:presLayoutVars>
      </dgm:prSet>
      <dgm:spPr/>
      <dgm:t>
        <a:bodyPr/>
        <a:lstStyle/>
        <a:p>
          <a:endParaRPr lang="zh-CN" altLang="en-US"/>
        </a:p>
      </dgm:t>
    </dgm:pt>
  </dgm:ptLst>
  <dgm:cxnLst>
    <dgm:cxn modelId="{DA878A77-7018-4423-96F7-1DDF20CCDA89}" type="presOf" srcId="{04FBE93C-76C4-436E-B961-5CC23FB3BCB9}" destId="{8B7B0210-49D6-41EF-BB2B-218C9EC9180B}" srcOrd="0" destOrd="0" presId="urn:microsoft.com/office/officeart/2005/8/layout/vList2"/>
    <dgm:cxn modelId="{A86E6D27-2B09-490B-A240-BC8AA2F9B00A}" srcId="{2CF2AE24-9496-4B8E-833D-E165B7D2F2DE}" destId="{6E6C795D-31C4-43A5-977D-25D84C757A37}" srcOrd="2" destOrd="0" parTransId="{EB17EAD7-0889-4187-9F8C-75811E45633B}" sibTransId="{EB4C703A-5164-4221-82CF-E3B9FE76E46A}"/>
    <dgm:cxn modelId="{C74D0FB6-3086-4EE4-BA65-A6B451B64C33}" type="presOf" srcId="{2CF2AE24-9496-4B8E-833D-E165B7D2F2DE}" destId="{3FC35FBE-3AED-4A11-9DED-96330BD017A8}" srcOrd="0" destOrd="0" presId="urn:microsoft.com/office/officeart/2005/8/layout/vList2"/>
    <dgm:cxn modelId="{3DDCB104-AF15-456A-AAD2-D3406CE680FB}" srcId="{2CF2AE24-9496-4B8E-833D-E165B7D2F2DE}" destId="{04FBE93C-76C4-436E-B961-5CC23FB3BCB9}" srcOrd="1" destOrd="0" parTransId="{6B7DE498-4882-47A5-83A7-75A206AB60D8}" sibTransId="{E570401E-D372-4811-ADC0-269D378CC29E}"/>
    <dgm:cxn modelId="{3A49F177-2AA5-4FA1-A725-DA2400D476D0}" type="presOf" srcId="{7A57351F-1F80-4881-9938-22A8C9843422}" destId="{A082E28A-B49B-4707-BDF8-5070A9D02425}" srcOrd="0" destOrd="0" presId="urn:microsoft.com/office/officeart/2005/8/layout/vList2"/>
    <dgm:cxn modelId="{0382E186-00F9-4627-90C9-7025EBBD3AE2}" type="presOf" srcId="{6E6C795D-31C4-43A5-977D-25D84C757A37}" destId="{714918DA-0FE7-46EF-95D6-8BAFD289D119}" srcOrd="0" destOrd="0" presId="urn:microsoft.com/office/officeart/2005/8/layout/vList2"/>
    <dgm:cxn modelId="{E02822E4-3875-40BF-86EB-74B3DCE2ECBF}" srcId="{2CF2AE24-9496-4B8E-833D-E165B7D2F2DE}" destId="{7A57351F-1F80-4881-9938-22A8C9843422}" srcOrd="0" destOrd="0" parTransId="{64595B2F-11BE-4561-BFD6-29F77CA224AB}" sibTransId="{E8708E75-D213-4372-AA71-061BE7375946}"/>
    <dgm:cxn modelId="{D842BB37-5F5D-400E-AE3F-84C3D307A350}" type="presParOf" srcId="{3FC35FBE-3AED-4A11-9DED-96330BD017A8}" destId="{A082E28A-B49B-4707-BDF8-5070A9D02425}" srcOrd="0" destOrd="0" presId="urn:microsoft.com/office/officeart/2005/8/layout/vList2"/>
    <dgm:cxn modelId="{71FDFE5B-A3C9-4DF4-8FB3-C3F3C38C57CF}" type="presParOf" srcId="{3FC35FBE-3AED-4A11-9DED-96330BD017A8}" destId="{7FA657B6-DB74-421F-9C82-90075B0DB21C}" srcOrd="1" destOrd="0" presId="urn:microsoft.com/office/officeart/2005/8/layout/vList2"/>
    <dgm:cxn modelId="{2ED33917-E60D-45D9-A70E-02DFB63F2C5B}" type="presParOf" srcId="{3FC35FBE-3AED-4A11-9DED-96330BD017A8}" destId="{8B7B0210-49D6-41EF-BB2B-218C9EC9180B}" srcOrd="2" destOrd="0" presId="urn:microsoft.com/office/officeart/2005/8/layout/vList2"/>
    <dgm:cxn modelId="{102CDD95-16B2-4F70-BF0C-64D3C44CFF9B}" type="presParOf" srcId="{3FC35FBE-3AED-4A11-9DED-96330BD017A8}" destId="{72AC148E-717F-4156-83A7-1B0C89A3C573}" srcOrd="3" destOrd="0" presId="urn:microsoft.com/office/officeart/2005/8/layout/vList2"/>
    <dgm:cxn modelId="{9021557C-3A18-47CF-ABF9-9D237C4B7083}" type="presParOf" srcId="{3FC35FBE-3AED-4A11-9DED-96330BD017A8}" destId="{714918DA-0FE7-46EF-95D6-8BAFD289D11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0"/>
          <a:ext cx="7272808" cy="65403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zh-CN" sz="2600" kern="1200" dirty="0" smtClean="0"/>
            <a:t>1.</a:t>
          </a:r>
          <a:r>
            <a:rPr lang="zh-CN" altLang="en-US" sz="2600" kern="1200" dirty="0" smtClean="0"/>
            <a:t> 研究现状</a:t>
          </a:r>
          <a:endParaRPr lang="zh-CN" altLang="en-US" sz="2600" kern="1200" dirty="0"/>
        </a:p>
      </dsp:txBody>
      <dsp:txXfrm>
        <a:off x="31927" y="31927"/>
        <a:ext cx="7208954" cy="590176"/>
      </dsp:txXfrm>
    </dsp:sp>
    <dsp:sp modelId="{D7227EC1-8280-43E2-A758-CF17242A0E78}">
      <dsp:nvSpPr>
        <dsp:cNvPr id="0" name=""/>
        <dsp:cNvSpPr/>
      </dsp:nvSpPr>
      <dsp:spPr>
        <a:xfrm>
          <a:off x="0" y="659767"/>
          <a:ext cx="7272808" cy="1453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smtClean="0"/>
            <a:t>材料科学中的机器学习</a:t>
          </a:r>
          <a:endParaRPr lang="zh-CN" altLang="en-US" sz="2000" kern="1200" dirty="0"/>
        </a:p>
        <a:p>
          <a:pPr marL="228600" lvl="1" indent="-228600" algn="l" defTabSz="889000">
            <a:lnSpc>
              <a:spcPct val="90000"/>
            </a:lnSpc>
            <a:spcBef>
              <a:spcPct val="0"/>
            </a:spcBef>
            <a:spcAft>
              <a:spcPct val="20000"/>
            </a:spcAft>
            <a:buChar char="••"/>
          </a:pPr>
          <a:r>
            <a:rPr lang="zh-CN" altLang="en-US" sz="2000" kern="1200" dirty="0" smtClean="0"/>
            <a:t>属性预测中的应用</a:t>
          </a:r>
          <a:endParaRPr lang="zh-CN" altLang="en-US" sz="2000" kern="1200" dirty="0"/>
        </a:p>
        <a:p>
          <a:pPr marL="228600" lvl="1" indent="-228600" algn="l" defTabSz="889000">
            <a:lnSpc>
              <a:spcPct val="90000"/>
            </a:lnSpc>
            <a:spcBef>
              <a:spcPct val="0"/>
            </a:spcBef>
            <a:spcAft>
              <a:spcPct val="20000"/>
            </a:spcAft>
            <a:buChar char="••"/>
          </a:pPr>
          <a:r>
            <a:rPr lang="zh-CN" altLang="en-US" sz="2000" kern="1200" dirty="0" smtClean="0"/>
            <a:t>新材料发现中的应用</a:t>
          </a:r>
          <a:endParaRPr lang="zh-CN" altLang="en-US" sz="2000" kern="1200" dirty="0"/>
        </a:p>
        <a:p>
          <a:pPr marL="228600" lvl="1" indent="-228600" algn="l" defTabSz="889000">
            <a:lnSpc>
              <a:spcPct val="90000"/>
            </a:lnSpc>
            <a:spcBef>
              <a:spcPct val="0"/>
            </a:spcBef>
            <a:spcAft>
              <a:spcPct val="20000"/>
            </a:spcAft>
            <a:buChar char="••"/>
          </a:pPr>
          <a:r>
            <a:rPr lang="zh-CN" altLang="en-US" sz="2000" kern="1200" dirty="0" smtClean="0"/>
            <a:t>其他材料问题中的应用</a:t>
          </a:r>
          <a:endParaRPr lang="zh-CN" altLang="en-US" sz="2000" kern="1200" dirty="0"/>
        </a:p>
      </dsp:txBody>
      <dsp:txXfrm>
        <a:off x="0" y="659767"/>
        <a:ext cx="7272808" cy="1453139"/>
      </dsp:txXfrm>
    </dsp:sp>
    <dsp:sp modelId="{0BD9CFF3-BD5C-4496-A5C0-71614AF6C6BB}">
      <dsp:nvSpPr>
        <dsp:cNvPr id="0" name=""/>
        <dsp:cNvSpPr/>
      </dsp:nvSpPr>
      <dsp:spPr>
        <a:xfrm>
          <a:off x="0" y="2112907"/>
          <a:ext cx="7272808" cy="654030"/>
        </a:xfrm>
        <a:prstGeom prst="roundRect">
          <a:avLst/>
        </a:prstGeom>
        <a:solidFill>
          <a:srgbClr val="83A53C"/>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zh-CN" sz="2600" kern="1200" dirty="0" smtClean="0"/>
            <a:t>2.</a:t>
          </a:r>
          <a:r>
            <a:rPr lang="zh-CN" altLang="en-US" sz="2600" kern="1200" dirty="0" smtClean="0"/>
            <a:t>已有工作</a:t>
          </a:r>
          <a:endParaRPr lang="zh-CN" altLang="en-US" sz="2600" kern="1200" dirty="0"/>
        </a:p>
      </dsp:txBody>
      <dsp:txXfrm>
        <a:off x="31927" y="2144834"/>
        <a:ext cx="7208954" cy="590176"/>
      </dsp:txXfrm>
    </dsp:sp>
    <dsp:sp modelId="{CB053569-2367-4401-9257-A2E1BD3CDD98}">
      <dsp:nvSpPr>
        <dsp:cNvPr id="0" name=""/>
        <dsp:cNvSpPr/>
      </dsp:nvSpPr>
      <dsp:spPr>
        <a:xfrm>
          <a:off x="0" y="2766937"/>
          <a:ext cx="7272808" cy="726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smtClean="0"/>
            <a:t>相关工作基础</a:t>
          </a:r>
          <a:endParaRPr lang="zh-CN" altLang="en-US" sz="2000" kern="1200" dirty="0"/>
        </a:p>
        <a:p>
          <a:pPr marL="228600" lvl="1" indent="-228600" algn="l" defTabSz="889000">
            <a:lnSpc>
              <a:spcPct val="90000"/>
            </a:lnSpc>
            <a:spcBef>
              <a:spcPct val="0"/>
            </a:spcBef>
            <a:spcAft>
              <a:spcPct val="20000"/>
            </a:spcAft>
            <a:buChar char="••"/>
          </a:pPr>
          <a:r>
            <a:rPr lang="zh-CN" altLang="en-US" sz="2000" kern="1200" dirty="0" smtClean="0"/>
            <a:t>机器学习在材料科学中的应用</a:t>
          </a:r>
          <a:endParaRPr lang="zh-CN" altLang="en-US" sz="2000" kern="1200" dirty="0"/>
        </a:p>
      </dsp:txBody>
      <dsp:txXfrm>
        <a:off x="0" y="2766937"/>
        <a:ext cx="7272808" cy="726569"/>
      </dsp:txXfrm>
    </dsp:sp>
    <dsp:sp modelId="{25B85B47-B55F-40A6-95E0-5ED6A9B870BF}">
      <dsp:nvSpPr>
        <dsp:cNvPr id="0" name=""/>
        <dsp:cNvSpPr/>
      </dsp:nvSpPr>
      <dsp:spPr>
        <a:xfrm>
          <a:off x="0" y="3493507"/>
          <a:ext cx="7272808" cy="65403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zh-CN" sz="2600" kern="1200" dirty="0" smtClean="0"/>
            <a:t>3.</a:t>
          </a:r>
          <a:r>
            <a:rPr lang="zh-CN" altLang="en-US" sz="2600" kern="1200" dirty="0" smtClean="0"/>
            <a:t>工作设想</a:t>
          </a:r>
          <a:endParaRPr lang="zh-CN" altLang="en-US" sz="2600" kern="1200" dirty="0"/>
        </a:p>
      </dsp:txBody>
      <dsp:txXfrm>
        <a:off x="31927" y="3525434"/>
        <a:ext cx="7208954" cy="590176"/>
      </dsp:txXfrm>
    </dsp:sp>
    <dsp:sp modelId="{470F9343-84EB-47B7-AFB9-4C65E7792209}">
      <dsp:nvSpPr>
        <dsp:cNvPr id="0" name=""/>
        <dsp:cNvSpPr/>
      </dsp:nvSpPr>
      <dsp:spPr>
        <a:xfrm>
          <a:off x="0" y="4147537"/>
          <a:ext cx="7272808" cy="1103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dirty="0" smtClean="0"/>
            <a:t>基于特征选择的单晶高温合金性能影响因素分析</a:t>
          </a:r>
          <a:endParaRPr lang="zh-CN" altLang="en-US" sz="2000" kern="1200" dirty="0"/>
        </a:p>
        <a:p>
          <a:pPr marL="228600" lvl="1" indent="-228600" algn="l" defTabSz="889000">
            <a:lnSpc>
              <a:spcPct val="90000"/>
            </a:lnSpc>
            <a:spcBef>
              <a:spcPct val="0"/>
            </a:spcBef>
            <a:spcAft>
              <a:spcPct val="20000"/>
            </a:spcAft>
            <a:buChar char="••"/>
          </a:pPr>
          <a:r>
            <a:rPr lang="zh-CN" sz="2000" kern="1200" dirty="0" smtClean="0"/>
            <a:t>基于集成学习的单晶高温合金性能预测方法</a:t>
          </a:r>
          <a:endParaRPr lang="zh-CN" altLang="en-US" sz="2000" kern="1200" dirty="0"/>
        </a:p>
        <a:p>
          <a:pPr marL="228600" lvl="1" indent="-228600" algn="l" defTabSz="889000">
            <a:lnSpc>
              <a:spcPct val="90000"/>
            </a:lnSpc>
            <a:spcBef>
              <a:spcPct val="0"/>
            </a:spcBef>
            <a:spcAft>
              <a:spcPct val="20000"/>
            </a:spcAft>
            <a:buChar char="••"/>
          </a:pPr>
          <a:r>
            <a:rPr lang="zh-CN" sz="2000" kern="1200" dirty="0" smtClean="0"/>
            <a:t>可解释性机器学习方法在单晶高温合金中的应用</a:t>
          </a:r>
          <a:endParaRPr lang="zh-CN" altLang="en-US" sz="2000" kern="1200" dirty="0"/>
        </a:p>
      </dsp:txBody>
      <dsp:txXfrm>
        <a:off x="0" y="4147537"/>
        <a:ext cx="7272808" cy="1103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0"/>
          <a:ext cx="7272808" cy="65403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zh-CN" sz="2600" kern="1200" dirty="0" smtClean="0"/>
            <a:t>1.</a:t>
          </a:r>
          <a:r>
            <a:rPr lang="zh-CN" altLang="en-US" sz="2600" kern="1200" dirty="0" smtClean="0"/>
            <a:t> 研究现状</a:t>
          </a:r>
          <a:endParaRPr lang="zh-CN" altLang="en-US" sz="2600" kern="1200" dirty="0"/>
        </a:p>
      </dsp:txBody>
      <dsp:txXfrm>
        <a:off x="31927" y="31927"/>
        <a:ext cx="7208954" cy="590176"/>
      </dsp:txXfrm>
    </dsp:sp>
    <dsp:sp modelId="{D7227EC1-8280-43E2-A758-CF17242A0E78}">
      <dsp:nvSpPr>
        <dsp:cNvPr id="0" name=""/>
        <dsp:cNvSpPr/>
      </dsp:nvSpPr>
      <dsp:spPr>
        <a:xfrm>
          <a:off x="0" y="659767"/>
          <a:ext cx="7272808" cy="1453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smtClean="0"/>
            <a:t>材料科学中的机器学习</a:t>
          </a:r>
          <a:endParaRPr lang="zh-CN" altLang="en-US" sz="2000" kern="1200" dirty="0"/>
        </a:p>
        <a:p>
          <a:pPr marL="228600" lvl="1" indent="-228600" algn="l" defTabSz="889000">
            <a:lnSpc>
              <a:spcPct val="90000"/>
            </a:lnSpc>
            <a:spcBef>
              <a:spcPct val="0"/>
            </a:spcBef>
            <a:spcAft>
              <a:spcPct val="20000"/>
            </a:spcAft>
            <a:buChar char="••"/>
          </a:pPr>
          <a:r>
            <a:rPr lang="zh-CN" altLang="en-US" sz="2000" kern="1200" dirty="0" smtClean="0">
              <a:solidFill>
                <a:schemeClr val="bg1">
                  <a:lumMod val="65000"/>
                </a:schemeClr>
              </a:solidFill>
            </a:rPr>
            <a:t>属性预测中的应用</a:t>
          </a:r>
          <a:endParaRPr lang="zh-CN" altLang="en-US" sz="2000" kern="1200" dirty="0">
            <a:solidFill>
              <a:schemeClr val="bg1">
                <a:lumMod val="65000"/>
              </a:schemeClr>
            </a:solidFill>
          </a:endParaRPr>
        </a:p>
        <a:p>
          <a:pPr marL="228600" lvl="1" indent="-228600" algn="l" defTabSz="889000">
            <a:lnSpc>
              <a:spcPct val="90000"/>
            </a:lnSpc>
            <a:spcBef>
              <a:spcPct val="0"/>
            </a:spcBef>
            <a:spcAft>
              <a:spcPct val="20000"/>
            </a:spcAft>
            <a:buChar char="••"/>
          </a:pPr>
          <a:r>
            <a:rPr lang="zh-CN" altLang="en-US" sz="2000" kern="1200" dirty="0" smtClean="0">
              <a:solidFill>
                <a:schemeClr val="bg1">
                  <a:lumMod val="65000"/>
                </a:schemeClr>
              </a:solidFill>
            </a:rPr>
            <a:t>新材料发现中的应用</a:t>
          </a:r>
          <a:endParaRPr lang="zh-CN" altLang="en-US" sz="2000" kern="1200" dirty="0">
            <a:solidFill>
              <a:schemeClr val="bg1">
                <a:lumMod val="65000"/>
              </a:schemeClr>
            </a:solidFill>
          </a:endParaRPr>
        </a:p>
        <a:p>
          <a:pPr marL="228600" lvl="1" indent="-228600" algn="l" defTabSz="889000">
            <a:lnSpc>
              <a:spcPct val="90000"/>
            </a:lnSpc>
            <a:spcBef>
              <a:spcPct val="0"/>
            </a:spcBef>
            <a:spcAft>
              <a:spcPct val="20000"/>
            </a:spcAft>
            <a:buChar char="••"/>
          </a:pPr>
          <a:r>
            <a:rPr lang="zh-CN" altLang="en-US" sz="2000" kern="1200" dirty="0" smtClean="0">
              <a:solidFill>
                <a:schemeClr val="bg1">
                  <a:lumMod val="65000"/>
                </a:schemeClr>
              </a:solidFill>
            </a:rPr>
            <a:t>其他材料问题中的应用</a:t>
          </a:r>
          <a:endParaRPr lang="zh-CN" altLang="en-US" sz="2000" kern="1200" dirty="0">
            <a:solidFill>
              <a:schemeClr val="bg1">
                <a:lumMod val="65000"/>
              </a:schemeClr>
            </a:solidFill>
          </a:endParaRPr>
        </a:p>
      </dsp:txBody>
      <dsp:txXfrm>
        <a:off x="0" y="659767"/>
        <a:ext cx="7272808" cy="1453139"/>
      </dsp:txXfrm>
    </dsp:sp>
    <dsp:sp modelId="{0BD9CFF3-BD5C-4496-A5C0-71614AF6C6BB}">
      <dsp:nvSpPr>
        <dsp:cNvPr id="0" name=""/>
        <dsp:cNvSpPr/>
      </dsp:nvSpPr>
      <dsp:spPr>
        <a:xfrm>
          <a:off x="0" y="2112907"/>
          <a:ext cx="7272808" cy="65403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zh-CN" sz="2600" kern="1200" dirty="0" smtClean="0"/>
            <a:t>2.</a:t>
          </a:r>
          <a:r>
            <a:rPr lang="zh-CN" altLang="en-US" sz="2600" kern="1200" dirty="0" smtClean="0"/>
            <a:t>已有工作</a:t>
          </a:r>
          <a:endParaRPr lang="zh-CN" altLang="en-US" sz="2600" kern="1200" dirty="0"/>
        </a:p>
      </dsp:txBody>
      <dsp:txXfrm>
        <a:off x="31927" y="2144834"/>
        <a:ext cx="7208954" cy="590176"/>
      </dsp:txXfrm>
    </dsp:sp>
    <dsp:sp modelId="{CB053569-2367-4401-9257-A2E1BD3CDD98}">
      <dsp:nvSpPr>
        <dsp:cNvPr id="0" name=""/>
        <dsp:cNvSpPr/>
      </dsp:nvSpPr>
      <dsp:spPr>
        <a:xfrm>
          <a:off x="0" y="2766937"/>
          <a:ext cx="7272808" cy="726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smtClean="0">
              <a:solidFill>
                <a:schemeClr val="bg1">
                  <a:lumMod val="65000"/>
                </a:schemeClr>
              </a:solidFill>
            </a:rPr>
            <a:t>相关工作基础</a:t>
          </a:r>
          <a:endParaRPr lang="zh-CN" altLang="en-US" sz="2000" kern="1200" dirty="0">
            <a:solidFill>
              <a:schemeClr val="bg1">
                <a:lumMod val="65000"/>
              </a:schemeClr>
            </a:solidFill>
          </a:endParaRPr>
        </a:p>
        <a:p>
          <a:pPr marL="228600" lvl="1" indent="-228600" algn="l" defTabSz="889000">
            <a:lnSpc>
              <a:spcPct val="90000"/>
            </a:lnSpc>
            <a:spcBef>
              <a:spcPct val="0"/>
            </a:spcBef>
            <a:spcAft>
              <a:spcPct val="20000"/>
            </a:spcAft>
            <a:buChar char="••"/>
          </a:pPr>
          <a:r>
            <a:rPr lang="zh-CN" altLang="en-US" sz="2000" kern="1200" dirty="0" smtClean="0">
              <a:solidFill>
                <a:schemeClr val="bg1">
                  <a:lumMod val="65000"/>
                </a:schemeClr>
              </a:solidFill>
            </a:rPr>
            <a:t>机器学习在材料科学中的应用</a:t>
          </a:r>
          <a:endParaRPr lang="zh-CN" altLang="en-US" sz="2000" kern="1200" dirty="0">
            <a:solidFill>
              <a:schemeClr val="bg1">
                <a:lumMod val="65000"/>
              </a:schemeClr>
            </a:solidFill>
          </a:endParaRPr>
        </a:p>
      </dsp:txBody>
      <dsp:txXfrm>
        <a:off x="0" y="2766937"/>
        <a:ext cx="7272808" cy="726569"/>
      </dsp:txXfrm>
    </dsp:sp>
    <dsp:sp modelId="{25B85B47-B55F-40A6-95E0-5ED6A9B870BF}">
      <dsp:nvSpPr>
        <dsp:cNvPr id="0" name=""/>
        <dsp:cNvSpPr/>
      </dsp:nvSpPr>
      <dsp:spPr>
        <a:xfrm>
          <a:off x="0" y="3493507"/>
          <a:ext cx="7272808" cy="654030"/>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zh-CN" sz="2600" kern="1200" dirty="0" smtClean="0"/>
            <a:t>3.</a:t>
          </a:r>
          <a:r>
            <a:rPr lang="zh-CN" altLang="en-US" sz="2600" kern="1200" dirty="0" smtClean="0"/>
            <a:t>工作设想</a:t>
          </a:r>
          <a:endParaRPr lang="zh-CN" altLang="en-US" sz="2600" kern="1200" dirty="0"/>
        </a:p>
      </dsp:txBody>
      <dsp:txXfrm>
        <a:off x="31927" y="3525434"/>
        <a:ext cx="7208954" cy="590176"/>
      </dsp:txXfrm>
    </dsp:sp>
    <dsp:sp modelId="{470F9343-84EB-47B7-AFB9-4C65E7792209}">
      <dsp:nvSpPr>
        <dsp:cNvPr id="0" name=""/>
        <dsp:cNvSpPr/>
      </dsp:nvSpPr>
      <dsp:spPr>
        <a:xfrm>
          <a:off x="0" y="4147537"/>
          <a:ext cx="7272808" cy="1103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dirty="0" smtClean="0">
              <a:solidFill>
                <a:schemeClr val="bg1">
                  <a:lumMod val="65000"/>
                </a:schemeClr>
              </a:solidFill>
            </a:rPr>
            <a:t>基于特征选择的单晶高温合金性能影响因素分析</a:t>
          </a:r>
          <a:endParaRPr lang="zh-CN" altLang="en-US" sz="2000" kern="1200" dirty="0">
            <a:solidFill>
              <a:schemeClr val="bg1">
                <a:lumMod val="65000"/>
              </a:schemeClr>
            </a:solidFill>
          </a:endParaRPr>
        </a:p>
        <a:p>
          <a:pPr marL="228600" lvl="1" indent="-228600" algn="l" defTabSz="889000">
            <a:lnSpc>
              <a:spcPct val="90000"/>
            </a:lnSpc>
            <a:spcBef>
              <a:spcPct val="0"/>
            </a:spcBef>
            <a:spcAft>
              <a:spcPct val="20000"/>
            </a:spcAft>
            <a:buChar char="••"/>
          </a:pPr>
          <a:r>
            <a:rPr lang="zh-CN" sz="2000" kern="1200" dirty="0" smtClean="0">
              <a:solidFill>
                <a:schemeClr val="bg1">
                  <a:lumMod val="65000"/>
                </a:schemeClr>
              </a:solidFill>
            </a:rPr>
            <a:t>基于集成学习的单晶高温合金性能预测方法</a:t>
          </a:r>
          <a:endParaRPr lang="zh-CN" altLang="en-US" sz="2000" kern="1200" dirty="0">
            <a:solidFill>
              <a:schemeClr val="bg1">
                <a:lumMod val="65000"/>
              </a:schemeClr>
            </a:solidFill>
          </a:endParaRPr>
        </a:p>
        <a:p>
          <a:pPr marL="228600" lvl="1" indent="-228600" algn="l" defTabSz="889000">
            <a:lnSpc>
              <a:spcPct val="90000"/>
            </a:lnSpc>
            <a:spcBef>
              <a:spcPct val="0"/>
            </a:spcBef>
            <a:spcAft>
              <a:spcPct val="20000"/>
            </a:spcAft>
            <a:buChar char="••"/>
          </a:pPr>
          <a:r>
            <a:rPr lang="zh-CN" sz="2000" kern="1200" dirty="0" smtClean="0">
              <a:solidFill>
                <a:schemeClr val="bg1">
                  <a:lumMod val="65000"/>
                </a:schemeClr>
              </a:solidFill>
            </a:rPr>
            <a:t>可解释性机器学习方法在单晶高温合金中的应用</a:t>
          </a:r>
          <a:endParaRPr lang="zh-CN" altLang="en-US" sz="2000" kern="1200" dirty="0">
            <a:solidFill>
              <a:schemeClr val="bg1">
                <a:lumMod val="65000"/>
              </a:schemeClr>
            </a:solidFill>
          </a:endParaRPr>
        </a:p>
      </dsp:txBody>
      <dsp:txXfrm>
        <a:off x="0" y="4147537"/>
        <a:ext cx="7272808" cy="1103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0"/>
          <a:ext cx="7272808" cy="65403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zh-CN" sz="2600" kern="1200" dirty="0" smtClean="0"/>
            <a:t>1.</a:t>
          </a:r>
          <a:r>
            <a:rPr lang="zh-CN" altLang="en-US" sz="2600" kern="1200" dirty="0" smtClean="0"/>
            <a:t> 研究现状</a:t>
          </a:r>
          <a:endParaRPr lang="zh-CN" altLang="en-US" sz="2600" kern="1200" dirty="0"/>
        </a:p>
      </dsp:txBody>
      <dsp:txXfrm>
        <a:off x="31927" y="31927"/>
        <a:ext cx="7208954" cy="590176"/>
      </dsp:txXfrm>
    </dsp:sp>
    <dsp:sp modelId="{D7227EC1-8280-43E2-A758-CF17242A0E78}">
      <dsp:nvSpPr>
        <dsp:cNvPr id="0" name=""/>
        <dsp:cNvSpPr/>
      </dsp:nvSpPr>
      <dsp:spPr>
        <a:xfrm>
          <a:off x="0" y="659767"/>
          <a:ext cx="7272808" cy="1453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smtClean="0"/>
            <a:t>材料科学中的机器学习</a:t>
          </a:r>
          <a:endParaRPr lang="zh-CN" altLang="en-US" sz="2000" kern="1200" dirty="0"/>
        </a:p>
        <a:p>
          <a:pPr marL="228600" lvl="1" indent="-228600" algn="l" defTabSz="889000">
            <a:lnSpc>
              <a:spcPct val="90000"/>
            </a:lnSpc>
            <a:spcBef>
              <a:spcPct val="0"/>
            </a:spcBef>
            <a:spcAft>
              <a:spcPct val="20000"/>
            </a:spcAft>
            <a:buChar char="••"/>
          </a:pPr>
          <a:r>
            <a:rPr lang="zh-CN" altLang="en-US" sz="2000" kern="1200" smtClean="0"/>
            <a:t>属性预测中的应用</a:t>
          </a:r>
          <a:endParaRPr lang="zh-CN" altLang="en-US" sz="2000" kern="1200" dirty="0"/>
        </a:p>
        <a:p>
          <a:pPr marL="228600" lvl="1" indent="-228600" algn="l" defTabSz="889000">
            <a:lnSpc>
              <a:spcPct val="90000"/>
            </a:lnSpc>
            <a:spcBef>
              <a:spcPct val="0"/>
            </a:spcBef>
            <a:spcAft>
              <a:spcPct val="20000"/>
            </a:spcAft>
            <a:buChar char="••"/>
          </a:pPr>
          <a:r>
            <a:rPr lang="zh-CN" altLang="en-US" sz="2000" kern="1200" smtClean="0"/>
            <a:t>新材料发现中的应用</a:t>
          </a:r>
          <a:endParaRPr lang="zh-CN" altLang="en-US" sz="2000" kern="1200" dirty="0"/>
        </a:p>
        <a:p>
          <a:pPr marL="228600" lvl="1" indent="-228600" algn="l" defTabSz="889000">
            <a:lnSpc>
              <a:spcPct val="90000"/>
            </a:lnSpc>
            <a:spcBef>
              <a:spcPct val="0"/>
            </a:spcBef>
            <a:spcAft>
              <a:spcPct val="20000"/>
            </a:spcAft>
            <a:buChar char="••"/>
          </a:pPr>
          <a:r>
            <a:rPr lang="zh-CN" altLang="en-US" sz="2000" kern="1200" smtClean="0"/>
            <a:t>其他材料问题中的应用</a:t>
          </a:r>
          <a:endParaRPr lang="zh-CN" altLang="en-US" sz="2000" kern="1200" dirty="0"/>
        </a:p>
      </dsp:txBody>
      <dsp:txXfrm>
        <a:off x="0" y="659767"/>
        <a:ext cx="7272808" cy="1453139"/>
      </dsp:txXfrm>
    </dsp:sp>
    <dsp:sp modelId="{0BD9CFF3-BD5C-4496-A5C0-71614AF6C6BB}">
      <dsp:nvSpPr>
        <dsp:cNvPr id="0" name=""/>
        <dsp:cNvSpPr/>
      </dsp:nvSpPr>
      <dsp:spPr>
        <a:xfrm>
          <a:off x="0" y="2112907"/>
          <a:ext cx="7272808" cy="65403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zh-CN" sz="2600" kern="1200" dirty="0" smtClean="0"/>
            <a:t>2.</a:t>
          </a:r>
          <a:r>
            <a:rPr lang="zh-CN" altLang="en-US" sz="2600" kern="1200" dirty="0" smtClean="0"/>
            <a:t>已有工作</a:t>
          </a:r>
          <a:endParaRPr lang="zh-CN" altLang="en-US" sz="2600" kern="1200" dirty="0"/>
        </a:p>
      </dsp:txBody>
      <dsp:txXfrm>
        <a:off x="31927" y="2144834"/>
        <a:ext cx="7208954" cy="590176"/>
      </dsp:txXfrm>
    </dsp:sp>
    <dsp:sp modelId="{CB053569-2367-4401-9257-A2E1BD3CDD98}">
      <dsp:nvSpPr>
        <dsp:cNvPr id="0" name=""/>
        <dsp:cNvSpPr/>
      </dsp:nvSpPr>
      <dsp:spPr>
        <a:xfrm>
          <a:off x="0" y="2766937"/>
          <a:ext cx="7272808" cy="726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smtClean="0"/>
            <a:t>相关工作基础</a:t>
          </a:r>
          <a:endParaRPr lang="zh-CN" altLang="en-US" sz="2000" kern="1200" dirty="0"/>
        </a:p>
        <a:p>
          <a:pPr marL="228600" lvl="1" indent="-228600" algn="l" defTabSz="889000">
            <a:lnSpc>
              <a:spcPct val="90000"/>
            </a:lnSpc>
            <a:spcBef>
              <a:spcPct val="0"/>
            </a:spcBef>
            <a:spcAft>
              <a:spcPct val="20000"/>
            </a:spcAft>
            <a:buChar char="••"/>
          </a:pPr>
          <a:r>
            <a:rPr lang="zh-CN" altLang="en-US" sz="2000" kern="1200" smtClean="0"/>
            <a:t>机器学习在材料科学中的应用</a:t>
          </a:r>
          <a:endParaRPr lang="zh-CN" altLang="en-US" sz="2000" kern="1200" dirty="0"/>
        </a:p>
      </dsp:txBody>
      <dsp:txXfrm>
        <a:off x="0" y="2766937"/>
        <a:ext cx="7272808" cy="726569"/>
      </dsp:txXfrm>
    </dsp:sp>
    <dsp:sp modelId="{25B85B47-B55F-40A6-95E0-5ED6A9B870BF}">
      <dsp:nvSpPr>
        <dsp:cNvPr id="0" name=""/>
        <dsp:cNvSpPr/>
      </dsp:nvSpPr>
      <dsp:spPr>
        <a:xfrm>
          <a:off x="0" y="3493507"/>
          <a:ext cx="7272808" cy="65403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zh-CN" sz="2600" kern="1200" dirty="0" smtClean="0"/>
            <a:t>3.</a:t>
          </a:r>
          <a:r>
            <a:rPr lang="zh-CN" altLang="en-US" sz="2600" kern="1200" dirty="0" smtClean="0"/>
            <a:t>工作设想</a:t>
          </a:r>
          <a:endParaRPr lang="zh-CN" altLang="en-US" sz="2600" kern="1200" dirty="0"/>
        </a:p>
      </dsp:txBody>
      <dsp:txXfrm>
        <a:off x="31927" y="3525434"/>
        <a:ext cx="7208954" cy="590176"/>
      </dsp:txXfrm>
    </dsp:sp>
    <dsp:sp modelId="{470F9343-84EB-47B7-AFB9-4C65E7792209}">
      <dsp:nvSpPr>
        <dsp:cNvPr id="0" name=""/>
        <dsp:cNvSpPr/>
      </dsp:nvSpPr>
      <dsp:spPr>
        <a:xfrm>
          <a:off x="0" y="4147537"/>
          <a:ext cx="7272808" cy="1103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1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smtClean="0"/>
            <a:t>基于特征选择的单晶高温合金性能影响因素分析</a:t>
          </a:r>
          <a:endParaRPr lang="zh-CN" altLang="en-US" sz="2000" kern="1200" dirty="0"/>
        </a:p>
        <a:p>
          <a:pPr marL="228600" lvl="1" indent="-228600" algn="l" defTabSz="889000">
            <a:lnSpc>
              <a:spcPct val="90000"/>
            </a:lnSpc>
            <a:spcBef>
              <a:spcPct val="0"/>
            </a:spcBef>
            <a:spcAft>
              <a:spcPct val="20000"/>
            </a:spcAft>
            <a:buChar char="••"/>
          </a:pPr>
          <a:r>
            <a:rPr lang="zh-CN" sz="2000" kern="1200" dirty="0" smtClean="0">
              <a:solidFill>
                <a:schemeClr val="bg1">
                  <a:lumMod val="65000"/>
                </a:schemeClr>
              </a:solidFill>
            </a:rPr>
            <a:t>基于集成学习的单晶高温合金性能预测方法</a:t>
          </a:r>
          <a:endParaRPr lang="zh-CN" altLang="en-US" sz="2000" kern="1200" dirty="0">
            <a:solidFill>
              <a:schemeClr val="bg1">
                <a:lumMod val="65000"/>
              </a:schemeClr>
            </a:solidFill>
          </a:endParaRPr>
        </a:p>
        <a:p>
          <a:pPr marL="228600" lvl="1" indent="-228600" algn="l" defTabSz="889000">
            <a:lnSpc>
              <a:spcPct val="90000"/>
            </a:lnSpc>
            <a:spcBef>
              <a:spcPct val="0"/>
            </a:spcBef>
            <a:spcAft>
              <a:spcPct val="20000"/>
            </a:spcAft>
            <a:buChar char="••"/>
          </a:pPr>
          <a:r>
            <a:rPr lang="zh-CN" sz="2000" kern="1200" dirty="0" smtClean="0">
              <a:solidFill>
                <a:schemeClr val="bg1">
                  <a:lumMod val="65000"/>
                </a:schemeClr>
              </a:solidFill>
            </a:rPr>
            <a:t>可解释性机器学习方法在单晶高温合金中的应用</a:t>
          </a:r>
          <a:endParaRPr lang="zh-CN" altLang="en-US" sz="2000" kern="1200" dirty="0">
            <a:solidFill>
              <a:schemeClr val="bg1">
                <a:lumMod val="65000"/>
              </a:schemeClr>
            </a:solidFill>
          </a:endParaRPr>
        </a:p>
      </dsp:txBody>
      <dsp:txXfrm>
        <a:off x="0" y="4147537"/>
        <a:ext cx="7272808" cy="1103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2E28A-B49B-4707-BDF8-5070A9D02425}">
      <dsp:nvSpPr>
        <dsp:cNvPr id="0" name=""/>
        <dsp:cNvSpPr/>
      </dsp:nvSpPr>
      <dsp:spPr>
        <a:xfrm>
          <a:off x="0" y="72903"/>
          <a:ext cx="3384376" cy="140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smtClean="0"/>
            <a:t>(1)</a:t>
          </a:r>
          <a:r>
            <a:rPr lang="zh-CN" altLang="zh-CN" sz="2400" kern="1200" smtClean="0"/>
            <a:t>单晶高温合金性</a:t>
          </a:r>
          <a:r>
            <a:rPr lang="zh-CN" altLang="en-US" sz="2400" kern="1200" smtClean="0"/>
            <a:t>性能与实验数据</a:t>
          </a:r>
          <a:r>
            <a:rPr lang="zh-CN" altLang="zh-CN" sz="2400" kern="1200" smtClean="0"/>
            <a:t>特征选择的</a:t>
          </a:r>
          <a:r>
            <a:rPr lang="zh-CN" altLang="en-US" sz="2400" kern="1200" smtClean="0"/>
            <a:t>关系</a:t>
          </a:r>
          <a:endParaRPr lang="zh-CN" altLang="en-US" sz="2400" kern="1200"/>
        </a:p>
      </dsp:txBody>
      <dsp:txXfrm>
        <a:off x="68538" y="141441"/>
        <a:ext cx="3247300" cy="1266924"/>
      </dsp:txXfrm>
    </dsp:sp>
    <dsp:sp modelId="{8B7B0210-49D6-41EF-BB2B-218C9EC9180B}">
      <dsp:nvSpPr>
        <dsp:cNvPr id="0" name=""/>
        <dsp:cNvSpPr/>
      </dsp:nvSpPr>
      <dsp:spPr>
        <a:xfrm>
          <a:off x="0" y="1546024"/>
          <a:ext cx="3384376" cy="140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t>(2)</a:t>
          </a:r>
          <a:r>
            <a:rPr lang="zh-CN" altLang="en-US" sz="2400" kern="1200" dirty="0" smtClean="0"/>
            <a:t>对</a:t>
          </a:r>
          <a:r>
            <a:rPr lang="zh-CN" altLang="zh-CN" sz="2400" kern="1200" dirty="0" smtClean="0"/>
            <a:t>单晶高温合金</a:t>
          </a:r>
          <a:r>
            <a:rPr lang="zh-CN" altLang="en-US" sz="2400" kern="1200" dirty="0" smtClean="0"/>
            <a:t>的实验数据进行特征选择的必要性分析</a:t>
          </a:r>
          <a:endParaRPr lang="en-US" altLang="zh-CN" sz="2400" kern="1200" dirty="0"/>
        </a:p>
      </dsp:txBody>
      <dsp:txXfrm>
        <a:off x="68538" y="1614562"/>
        <a:ext cx="3247300" cy="1266924"/>
      </dsp:txXfrm>
    </dsp:sp>
    <dsp:sp modelId="{714918DA-0FE7-46EF-95D6-8BAFD289D119}">
      <dsp:nvSpPr>
        <dsp:cNvPr id="0" name=""/>
        <dsp:cNvSpPr/>
      </dsp:nvSpPr>
      <dsp:spPr>
        <a:xfrm>
          <a:off x="0" y="3019143"/>
          <a:ext cx="3384376" cy="140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t>(3)</a:t>
          </a:r>
          <a:r>
            <a:rPr lang="zh-CN" altLang="en-US" sz="2400" kern="1200" dirty="0" smtClean="0"/>
            <a:t>对</a:t>
          </a:r>
          <a:r>
            <a:rPr lang="zh-CN" altLang="zh-CN" sz="2400" kern="1200" dirty="0" smtClean="0"/>
            <a:t>单晶高温合金</a:t>
          </a:r>
          <a:r>
            <a:rPr lang="zh-CN" altLang="en-US" sz="2400" kern="1200" dirty="0" smtClean="0"/>
            <a:t>实验数据</a:t>
          </a:r>
          <a:r>
            <a:rPr lang="zh-CN" altLang="zh-CN" sz="2400" kern="1200" dirty="0" smtClean="0"/>
            <a:t>特征选择的方法</a:t>
          </a:r>
          <a:endParaRPr lang="en-US" altLang="zh-CN" sz="2400" kern="1200" dirty="0" smtClean="0"/>
        </a:p>
      </dsp:txBody>
      <dsp:txXfrm>
        <a:off x="68538" y="3087681"/>
        <a:ext cx="3247300" cy="12669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2016/10/3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smtClean="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smtClean="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预测和表征晶体结构作为一个关键问题，构成了材料设计的基础。在发现新材料研究中，对材料结构的预测可以从一定程度上避免一些不必要的结构尝试，这将大大减少密度泛函理论</a:t>
            </a:r>
            <a:r>
              <a:rPr lang="en-US" altLang="zh-CN" sz="1200" kern="1200" dirty="0" smtClean="0">
                <a:solidFill>
                  <a:schemeClr val="tx1"/>
                </a:solidFill>
                <a:effectLst/>
                <a:latin typeface="+mn-lt"/>
                <a:ea typeface="+mn-ea"/>
                <a:cs typeface="+mn-cs"/>
              </a:rPr>
              <a:t>DFT</a:t>
            </a:r>
            <a:r>
              <a:rPr lang="zh-CN" altLang="zh-CN" sz="1200" kern="1200" dirty="0" smtClean="0">
                <a:solidFill>
                  <a:schemeClr val="tx1"/>
                </a:solidFill>
                <a:effectLst/>
                <a:latin typeface="+mn-lt"/>
                <a:ea typeface="+mn-ea"/>
                <a:cs typeface="+mn-cs"/>
              </a:rPr>
              <a:t>计算所花费的时间和计算资源。</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2003</a:t>
            </a:r>
            <a:r>
              <a:rPr lang="zh-CN" altLang="zh-CN" sz="1200" kern="1200" dirty="0" smtClean="0">
                <a:solidFill>
                  <a:schemeClr val="tx1"/>
                </a:solidFill>
                <a:effectLst/>
                <a:latin typeface="+mn-lt"/>
                <a:ea typeface="+mn-ea"/>
                <a:cs typeface="+mn-cs"/>
              </a:rPr>
              <a:t>年，麻省理工学院</a:t>
            </a:r>
            <a:r>
              <a:rPr lang="en-US" altLang="zh-CN" sz="1200" kern="1200" dirty="0" err="1" smtClean="0">
                <a:solidFill>
                  <a:schemeClr val="tx1"/>
                </a:solidFill>
                <a:effectLst/>
                <a:latin typeface="+mn-lt"/>
                <a:ea typeface="+mn-ea"/>
                <a:cs typeface="+mn-cs"/>
              </a:rPr>
              <a:t>Curtarolo</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[84]</a:t>
            </a:r>
            <a:r>
              <a:rPr lang="zh-CN" altLang="zh-CN" sz="1200" kern="1200" dirty="0" smtClean="0">
                <a:solidFill>
                  <a:schemeClr val="tx1"/>
                </a:solidFill>
                <a:effectLst/>
                <a:latin typeface="+mn-lt"/>
                <a:ea typeface="+mn-ea"/>
                <a:cs typeface="+mn-cs"/>
              </a:rPr>
              <a:t>开创性地将机器学习方法</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偏最小二乘法回归</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结合高度精确的量子力学计算应用于二元合金体系的结构预测。实验结果证明这种方法能高效快速地预测晶体结构，但是也同样存在缺点。使用</a:t>
            </a:r>
            <a:r>
              <a:rPr lang="en-US" altLang="zh-CN" sz="1200" kern="1200" dirty="0" smtClean="0">
                <a:solidFill>
                  <a:schemeClr val="tx1"/>
                </a:solidFill>
                <a:effectLst/>
                <a:latin typeface="+mn-lt"/>
                <a:ea typeface="+mn-ea"/>
                <a:cs typeface="+mn-cs"/>
              </a:rPr>
              <a:t>DMQC</a:t>
            </a:r>
            <a:r>
              <a:rPr lang="zh-CN" altLang="zh-CN" sz="1200" kern="1200" dirty="0" smtClean="0">
                <a:solidFill>
                  <a:schemeClr val="tx1"/>
                </a:solidFill>
                <a:effectLst/>
                <a:latin typeface="+mn-lt"/>
                <a:ea typeface="+mn-ea"/>
                <a:cs typeface="+mn-cs"/>
              </a:rPr>
              <a:t>方法预测得到的结构只能是目前数据库中已经存在的，不能预测出新的结构。加州大学伯克利分校的</a:t>
            </a:r>
            <a:r>
              <a:rPr lang="en-US" altLang="zh-CN" sz="1200" kern="1200" dirty="0" err="1" smtClean="0">
                <a:solidFill>
                  <a:schemeClr val="tx1"/>
                </a:solidFill>
                <a:effectLst/>
                <a:latin typeface="+mn-lt"/>
                <a:ea typeface="+mn-ea"/>
                <a:cs typeface="+mn-cs"/>
              </a:rPr>
              <a:t>Ceder</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[85]</a:t>
            </a:r>
            <a:r>
              <a:rPr lang="zh-CN" altLang="zh-CN" sz="1200" kern="1200" dirty="0" smtClean="0">
                <a:solidFill>
                  <a:schemeClr val="tx1"/>
                </a:solidFill>
                <a:effectLst/>
                <a:latin typeface="+mn-lt"/>
                <a:ea typeface="+mn-ea"/>
                <a:cs typeface="+mn-cs"/>
              </a:rPr>
              <a:t>对材料结构使用电负性、原子大小和原子位置点三个因素来表示，提出了一种新的基于机器学习的材料结构预测方法</a:t>
            </a:r>
            <a:r>
              <a:rPr lang="en-US" altLang="zh-CN" sz="1200" kern="1200" dirty="0" smtClean="0">
                <a:solidFill>
                  <a:schemeClr val="tx1"/>
                </a:solidFill>
                <a:effectLst/>
                <a:latin typeface="+mn-lt"/>
                <a:ea typeface="+mn-ea"/>
                <a:cs typeface="+mn-cs"/>
              </a:rPr>
              <a:t>DMSP</a:t>
            </a:r>
            <a:r>
              <a:rPr lang="zh-CN" altLang="zh-CN" sz="1200" kern="1200" dirty="0" smtClean="0">
                <a:solidFill>
                  <a:schemeClr val="tx1"/>
                </a:solidFill>
                <a:effectLst/>
                <a:latin typeface="+mn-lt"/>
                <a:ea typeface="+mn-ea"/>
                <a:cs typeface="+mn-cs"/>
              </a:rPr>
              <a:t>，在不需要任何先验知识的请况下，从晶体结构数据库中提取出化学结构稳定性规则，可以快速找到低能稳定的结构。美国阿贡国家实验室的</a:t>
            </a:r>
            <a:r>
              <a:rPr lang="en-US" altLang="zh-CN" sz="1200" kern="1200" dirty="0" smtClean="0">
                <a:solidFill>
                  <a:schemeClr val="tx1"/>
                </a:solidFill>
                <a:effectLst/>
                <a:latin typeface="+mn-lt"/>
                <a:ea typeface="+mn-ea"/>
                <a:cs typeface="+mn-cs"/>
              </a:rPr>
              <a:t>Carolyn</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[87]</a:t>
            </a:r>
            <a:r>
              <a:rPr lang="zh-CN" altLang="zh-CN" sz="1200" kern="1200" dirty="0" smtClean="0">
                <a:solidFill>
                  <a:schemeClr val="tx1"/>
                </a:solidFill>
                <a:effectLst/>
                <a:latin typeface="+mn-lt"/>
                <a:ea typeface="+mn-ea"/>
                <a:cs typeface="+mn-cs"/>
              </a:rPr>
              <a:t>提出了一种包含</a:t>
            </a:r>
            <a:r>
              <a:rPr lang="en-US" altLang="zh-CN" sz="1200" kern="1200" dirty="0" smtClean="0">
                <a:solidFill>
                  <a:schemeClr val="tx1"/>
                </a:solidFill>
                <a:effectLst/>
                <a:latin typeface="+mn-lt"/>
                <a:ea typeface="+mn-ea"/>
                <a:cs typeface="+mn-cs"/>
              </a:rPr>
              <a:t>DBSCAN</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OPTICS</a:t>
            </a:r>
            <a:r>
              <a:rPr lang="zh-CN" altLang="zh-CN" sz="1200" kern="1200" dirty="0" smtClean="0">
                <a:solidFill>
                  <a:schemeClr val="tx1"/>
                </a:solidFill>
                <a:effectLst/>
                <a:latin typeface="+mn-lt"/>
                <a:ea typeface="+mn-ea"/>
                <a:cs typeface="+mn-cs"/>
              </a:rPr>
              <a:t>的聚类算法，能够从坐标的大型数据集中自动识别晶体结构的新类型。美国西北大学的</a:t>
            </a:r>
            <a:r>
              <a:rPr lang="en-US" altLang="zh-CN" sz="1200" kern="1200" dirty="0" smtClean="0">
                <a:solidFill>
                  <a:schemeClr val="tx1"/>
                </a:solidFill>
                <a:effectLst/>
                <a:latin typeface="+mn-lt"/>
                <a:ea typeface="+mn-ea"/>
                <a:cs typeface="+mn-cs"/>
              </a:rPr>
              <a:t>Liu</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[88]</a:t>
            </a:r>
            <a:r>
              <a:rPr lang="zh-CN" altLang="zh-CN" sz="1200" kern="1200" dirty="0" smtClean="0">
                <a:solidFill>
                  <a:schemeClr val="tx1"/>
                </a:solidFill>
                <a:effectLst/>
                <a:latin typeface="+mn-lt"/>
                <a:ea typeface="+mn-ea"/>
                <a:cs typeface="+mn-cs"/>
              </a:rPr>
              <a:t>提出了一个包含数据生成、特征选择和分类的机器学习系统来预测磁弹性</a:t>
            </a:r>
            <a:r>
              <a:rPr lang="en-US" altLang="zh-CN" sz="1200" kern="1200" dirty="0" smtClean="0">
                <a:solidFill>
                  <a:schemeClr val="tx1"/>
                </a:solidFill>
                <a:effectLst/>
                <a:latin typeface="+mn-lt"/>
                <a:ea typeface="+mn-ea"/>
                <a:cs typeface="+mn-cs"/>
              </a:rPr>
              <a:t>Fe-Ga</a:t>
            </a:r>
            <a:r>
              <a:rPr lang="zh-CN" altLang="zh-CN" sz="1200" kern="1200" dirty="0" smtClean="0">
                <a:solidFill>
                  <a:schemeClr val="tx1"/>
                </a:solidFill>
                <a:effectLst/>
                <a:latin typeface="+mn-lt"/>
                <a:ea typeface="+mn-ea"/>
                <a:cs typeface="+mn-cs"/>
              </a:rPr>
              <a:t>合金的微观属性。实验结果证明该系统比传统计算方法减少了</a:t>
            </a:r>
            <a:r>
              <a:rPr lang="en-US" altLang="zh-CN" sz="1200" kern="1200" dirty="0" smtClean="0">
                <a:solidFill>
                  <a:schemeClr val="tx1"/>
                </a:solidFill>
                <a:effectLst/>
                <a:latin typeface="+mn-lt"/>
                <a:ea typeface="+mn-ea"/>
                <a:cs typeface="+mn-cs"/>
              </a:rPr>
              <a:t>80%</a:t>
            </a:r>
            <a:r>
              <a:rPr lang="zh-CN" altLang="zh-CN" sz="1200" kern="1200" dirty="0" smtClean="0">
                <a:solidFill>
                  <a:schemeClr val="tx1"/>
                </a:solidFill>
                <a:effectLst/>
                <a:latin typeface="+mn-lt"/>
                <a:ea typeface="+mn-ea"/>
                <a:cs typeface="+mn-cs"/>
              </a:rPr>
              <a:t>的时间。</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284687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相对于结构预测，机器学习在组分预测的应用更加广泛。在传统的发现新材料研究中，学者们在对新材料组分进行研究时，大多采用经验或者半经验的方法，即通过替代尝试、推理组合等方法。这些方法都存在一定的局限性，组分搜索空间非常有限，需要进行大量的验证计算和实验，这严重影响到发现新材料的进度。因此，对材料组分预测是加速发现新材料的一个重要步骤。</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麻省理工学院的</a:t>
            </a:r>
            <a:r>
              <a:rPr lang="en-US" altLang="zh-CN" sz="1200" kern="1200" dirty="0" err="1" smtClean="0">
                <a:solidFill>
                  <a:schemeClr val="tx1"/>
                </a:solidFill>
                <a:effectLst/>
                <a:latin typeface="+mn-lt"/>
                <a:ea typeface="+mn-ea"/>
                <a:cs typeface="+mn-cs"/>
              </a:rPr>
              <a:t>Hautier</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[22]</a:t>
            </a:r>
            <a:r>
              <a:rPr lang="zh-CN" altLang="zh-CN" sz="1200" kern="1200" dirty="0" smtClean="0">
                <a:solidFill>
                  <a:schemeClr val="tx1"/>
                </a:solidFill>
                <a:effectLst/>
                <a:latin typeface="+mn-lt"/>
                <a:ea typeface="+mn-ea"/>
                <a:cs typeface="+mn-cs"/>
              </a:rPr>
              <a:t>使用贝叶斯分析方法从</a:t>
            </a:r>
            <a:r>
              <a:rPr lang="en-US" altLang="zh-CN" sz="1200" kern="1200" dirty="0" smtClean="0">
                <a:solidFill>
                  <a:schemeClr val="tx1"/>
                </a:solidFill>
                <a:effectLst/>
                <a:latin typeface="+mn-lt"/>
                <a:ea typeface="+mn-ea"/>
                <a:cs typeface="+mn-cs"/>
              </a:rPr>
              <a:t>ICSD</a:t>
            </a:r>
            <a:r>
              <a:rPr lang="zh-CN" altLang="zh-CN" sz="1200" kern="1200" dirty="0" smtClean="0">
                <a:solidFill>
                  <a:schemeClr val="tx1"/>
                </a:solidFill>
                <a:effectLst/>
                <a:latin typeface="+mn-lt"/>
                <a:ea typeface="+mn-ea"/>
                <a:cs typeface="+mn-cs"/>
              </a:rPr>
              <a:t>数据库的</a:t>
            </a:r>
            <a:r>
              <a:rPr lang="en-US" altLang="zh-CN" sz="1200" kern="1200" dirty="0" smtClean="0">
                <a:solidFill>
                  <a:schemeClr val="tx1"/>
                </a:solidFill>
                <a:effectLst/>
                <a:latin typeface="+mn-lt"/>
                <a:ea typeface="+mn-ea"/>
                <a:cs typeface="+mn-cs"/>
              </a:rPr>
              <a:t>183</a:t>
            </a:r>
            <a:r>
              <a:rPr lang="zh-CN" altLang="zh-CN" sz="1200" kern="1200" dirty="0" smtClean="0">
                <a:solidFill>
                  <a:schemeClr val="tx1"/>
                </a:solidFill>
                <a:effectLst/>
                <a:latin typeface="+mn-lt"/>
                <a:ea typeface="+mn-ea"/>
                <a:cs typeface="+mn-cs"/>
              </a:rPr>
              <a:t>种常见氧化物中提取知识，并成功预测了</a:t>
            </a:r>
            <a:r>
              <a:rPr lang="en-US" altLang="zh-CN" sz="1200" kern="1200" dirty="0" smtClean="0">
                <a:solidFill>
                  <a:schemeClr val="tx1"/>
                </a:solidFill>
                <a:effectLst/>
                <a:latin typeface="+mn-lt"/>
                <a:ea typeface="+mn-ea"/>
                <a:cs typeface="+mn-cs"/>
              </a:rPr>
              <a:t>209</a:t>
            </a:r>
            <a:r>
              <a:rPr lang="zh-CN" altLang="zh-CN" sz="1200" kern="1200" dirty="0" smtClean="0">
                <a:solidFill>
                  <a:schemeClr val="tx1"/>
                </a:solidFill>
                <a:effectLst/>
                <a:latin typeface="+mn-lt"/>
                <a:ea typeface="+mn-ea"/>
                <a:cs typeface="+mn-cs"/>
              </a:rPr>
              <a:t>种新三元氧化物。其计算代价相比于传统方法较少了将近</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倍。美国西北大学的</a:t>
            </a:r>
            <a:r>
              <a:rPr lang="en-US" altLang="zh-CN" sz="1200" kern="1200" dirty="0" err="1" smtClean="0">
                <a:solidFill>
                  <a:schemeClr val="tx1"/>
                </a:solidFill>
                <a:effectLst/>
                <a:latin typeface="+mn-lt"/>
                <a:ea typeface="+mn-ea"/>
                <a:cs typeface="+mn-cs"/>
              </a:rPr>
              <a:t>Meredig</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[23]</a:t>
            </a:r>
            <a:r>
              <a:rPr lang="zh-CN" altLang="zh-CN" sz="1200" kern="1200" dirty="0" smtClean="0">
                <a:solidFill>
                  <a:schemeClr val="tx1"/>
                </a:solidFill>
                <a:effectLst/>
                <a:latin typeface="+mn-lt"/>
                <a:ea typeface="+mn-ea"/>
                <a:cs typeface="+mn-cs"/>
              </a:rPr>
              <a:t>同样使用贝叶斯方法预测三元化合物而非三元氧化物，并成功预测了</a:t>
            </a:r>
            <a:r>
              <a:rPr lang="en-US" altLang="zh-CN" sz="1200" kern="1200" dirty="0" smtClean="0">
                <a:solidFill>
                  <a:schemeClr val="tx1"/>
                </a:solidFill>
                <a:effectLst/>
                <a:latin typeface="+mn-lt"/>
                <a:ea typeface="+mn-ea"/>
                <a:cs typeface="+mn-cs"/>
              </a:rPr>
              <a:t>4500</a:t>
            </a:r>
            <a:r>
              <a:rPr lang="zh-CN" altLang="zh-CN" sz="1200" kern="1200" dirty="0" smtClean="0">
                <a:solidFill>
                  <a:schemeClr val="tx1"/>
                </a:solidFill>
                <a:effectLst/>
                <a:latin typeface="+mn-lt"/>
                <a:ea typeface="+mn-ea"/>
                <a:cs typeface="+mn-cs"/>
              </a:rPr>
              <a:t>种有热力稳定性的三元化合物。</a:t>
            </a:r>
            <a:r>
              <a:rPr lang="en-US" altLang="zh-CN" sz="1200" kern="1200" dirty="0" err="1" smtClean="0">
                <a:solidFill>
                  <a:schemeClr val="tx1"/>
                </a:solidFill>
                <a:effectLst/>
                <a:latin typeface="+mn-lt"/>
                <a:ea typeface="+mn-ea"/>
                <a:cs typeface="+mn-cs"/>
              </a:rPr>
              <a:t>Hautier</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[90]</a:t>
            </a:r>
            <a:r>
              <a:rPr lang="zh-CN" altLang="zh-CN" sz="1200" kern="1200" dirty="0" smtClean="0">
                <a:solidFill>
                  <a:schemeClr val="tx1"/>
                </a:solidFill>
                <a:effectLst/>
                <a:latin typeface="+mn-lt"/>
                <a:ea typeface="+mn-ea"/>
                <a:cs typeface="+mn-cs"/>
              </a:rPr>
              <a:t>又在</a:t>
            </a:r>
            <a:r>
              <a:rPr lang="en-US" altLang="zh-CN" sz="1200" kern="1200" dirty="0" smtClean="0">
                <a:solidFill>
                  <a:schemeClr val="tx1"/>
                </a:solidFill>
                <a:effectLst/>
                <a:latin typeface="+mn-lt"/>
                <a:ea typeface="+mn-ea"/>
                <a:cs typeface="+mn-cs"/>
              </a:rPr>
              <a:t>2011</a:t>
            </a:r>
            <a:r>
              <a:rPr lang="zh-CN" altLang="zh-CN" sz="1200" kern="1200" dirty="0" smtClean="0">
                <a:solidFill>
                  <a:schemeClr val="tx1"/>
                </a:solidFill>
                <a:effectLst/>
                <a:latin typeface="+mn-lt"/>
                <a:ea typeface="+mn-ea"/>
                <a:cs typeface="+mn-cs"/>
              </a:rPr>
              <a:t>年提出了一种新的组分预测的方法，该方法在相同的结构中使用相似性离子替代，各离子间的相似性是通过机器学习模型来刻画的。通过对</a:t>
            </a:r>
            <a:r>
              <a:rPr lang="en-US" altLang="zh-CN" sz="1200" kern="1200" dirty="0" smtClean="0">
                <a:solidFill>
                  <a:schemeClr val="tx1"/>
                </a:solidFill>
                <a:effectLst/>
                <a:latin typeface="+mn-lt"/>
                <a:ea typeface="+mn-ea"/>
                <a:cs typeface="+mn-cs"/>
              </a:rPr>
              <a:t>2967</a:t>
            </a:r>
            <a:r>
              <a:rPr lang="zh-CN" altLang="zh-CN" sz="1200" kern="1200" dirty="0" smtClean="0">
                <a:solidFill>
                  <a:schemeClr val="tx1"/>
                </a:solidFill>
                <a:effectLst/>
                <a:latin typeface="+mn-lt"/>
                <a:ea typeface="+mn-ea"/>
                <a:cs typeface="+mn-cs"/>
              </a:rPr>
              <a:t>条来自</a:t>
            </a:r>
            <a:r>
              <a:rPr lang="en-US" altLang="zh-CN" sz="1200" kern="1200" dirty="0" smtClean="0">
                <a:solidFill>
                  <a:schemeClr val="tx1"/>
                </a:solidFill>
                <a:effectLst/>
                <a:latin typeface="+mn-lt"/>
                <a:ea typeface="+mn-ea"/>
                <a:cs typeface="+mn-cs"/>
              </a:rPr>
              <a:t>ICSD</a:t>
            </a:r>
            <a:r>
              <a:rPr lang="zh-CN" altLang="zh-CN" sz="1200" kern="1200" dirty="0" smtClean="0">
                <a:solidFill>
                  <a:schemeClr val="tx1"/>
                </a:solidFill>
                <a:effectLst/>
                <a:latin typeface="+mn-lt"/>
                <a:ea typeface="+mn-ea"/>
                <a:cs typeface="+mn-cs"/>
              </a:rPr>
              <a:t>的样本进行学习，获得的模型学习了替换规则并且能够准确地评估每个两个离子的相似性。</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331828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西北工业大学的</a:t>
            </a:r>
            <a:r>
              <a:rPr lang="en-US" altLang="zh-CN" sz="1200" kern="1200" dirty="0" smtClean="0">
                <a:solidFill>
                  <a:schemeClr val="tx1"/>
                </a:solidFill>
                <a:effectLst/>
                <a:latin typeface="+mn-lt"/>
                <a:ea typeface="+mn-ea"/>
                <a:cs typeface="+mn-cs"/>
              </a:rPr>
              <a:t>Han</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[91]</a:t>
            </a:r>
            <a:r>
              <a:rPr lang="zh-CN" altLang="zh-CN" sz="1200" kern="1200" dirty="0" smtClean="0">
                <a:solidFill>
                  <a:schemeClr val="tx1"/>
                </a:solidFill>
                <a:effectLst/>
                <a:latin typeface="+mn-lt"/>
                <a:ea typeface="+mn-ea"/>
                <a:cs typeface="+mn-cs"/>
              </a:rPr>
              <a:t>使用多元线性回归</a:t>
            </a:r>
            <a:r>
              <a:rPr lang="en-US" altLang="zh-CN" sz="1200" kern="1200" dirty="0" smtClean="0">
                <a:solidFill>
                  <a:schemeClr val="tx1"/>
                </a:solidFill>
                <a:effectLst/>
                <a:latin typeface="+mn-lt"/>
                <a:ea typeface="+mn-ea"/>
                <a:cs typeface="+mn-cs"/>
              </a:rPr>
              <a:t>MLR</a:t>
            </a:r>
            <a:r>
              <a:rPr lang="zh-CN" altLang="zh-CN" sz="1200" kern="1200" dirty="0" smtClean="0">
                <a:solidFill>
                  <a:schemeClr val="tx1"/>
                </a:solidFill>
                <a:effectLst/>
                <a:latin typeface="+mn-lt"/>
                <a:ea typeface="+mn-ea"/>
                <a:cs typeface="+mn-cs"/>
              </a:rPr>
              <a:t>和模糊神经网络</a:t>
            </a:r>
            <a:r>
              <a:rPr lang="en-US" altLang="zh-CN" sz="1200" kern="1200" dirty="0" smtClean="0">
                <a:solidFill>
                  <a:schemeClr val="tx1"/>
                </a:solidFill>
                <a:effectLst/>
                <a:latin typeface="+mn-lt"/>
                <a:ea typeface="+mn-ea"/>
                <a:cs typeface="+mn-cs"/>
              </a:rPr>
              <a:t>FNN</a:t>
            </a:r>
            <a:r>
              <a:rPr lang="zh-CN" altLang="zh-CN" sz="1200" kern="1200" dirty="0" smtClean="0">
                <a:solidFill>
                  <a:schemeClr val="tx1"/>
                </a:solidFill>
                <a:effectLst/>
                <a:latin typeface="+mn-lt"/>
                <a:ea typeface="+mn-ea"/>
                <a:cs typeface="+mn-cs"/>
              </a:rPr>
              <a:t>为钛合金</a:t>
            </a:r>
            <a:r>
              <a:rPr lang="en-US" altLang="zh-CN" sz="1200" kern="1200" dirty="0" smtClean="0">
                <a:solidFill>
                  <a:schemeClr val="tx1"/>
                </a:solidFill>
                <a:effectLst/>
                <a:latin typeface="+mn-lt"/>
                <a:ea typeface="+mn-ea"/>
                <a:cs typeface="+mn-cs"/>
              </a:rPr>
              <a:t>Ti-10V–2Fe-3Al</a:t>
            </a:r>
            <a:r>
              <a:rPr lang="zh-CN" altLang="zh-CN" sz="1200" kern="1200" dirty="0" smtClean="0">
                <a:solidFill>
                  <a:schemeClr val="tx1"/>
                </a:solidFill>
                <a:effectLst/>
                <a:latin typeface="+mn-lt"/>
                <a:ea typeface="+mn-ea"/>
                <a:cs typeface="+mn-cs"/>
              </a:rPr>
              <a:t>建立工艺参数和力学性能之间的关系模型。通过这两种方法，最佳匹配工艺参数能被快速选择来实现所需的机械性能，最大预测误差小于</a:t>
            </a:r>
            <a:r>
              <a:rPr lang="en-US" altLang="zh-CN" sz="1200" kern="12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通过定义应用于密度泛函理论（</a:t>
            </a:r>
            <a:r>
              <a:rPr lang="en-US" altLang="zh-CN" sz="1200" kern="1200" dirty="0" smtClean="0">
                <a:solidFill>
                  <a:schemeClr val="tx1"/>
                </a:solidFill>
                <a:effectLst/>
                <a:latin typeface="+mn-lt"/>
                <a:ea typeface="+mn-ea"/>
                <a:cs typeface="+mn-cs"/>
              </a:rPr>
              <a:t>DFT</a:t>
            </a:r>
            <a:r>
              <a:rPr lang="zh-CN" altLang="zh-CN" sz="1200" kern="1200" dirty="0" smtClean="0">
                <a:solidFill>
                  <a:schemeClr val="tx1"/>
                </a:solidFill>
                <a:effectLst/>
                <a:latin typeface="+mn-lt"/>
                <a:ea typeface="+mn-ea"/>
                <a:cs typeface="+mn-cs"/>
              </a:rPr>
              <a:t>）问题的机器学习所需的关键技术概念，加利佛尼亚大学的</a:t>
            </a:r>
            <a:r>
              <a:rPr lang="en-US" altLang="zh-CN" sz="1200" kern="1200" dirty="0" smtClean="0">
                <a:solidFill>
                  <a:schemeClr val="tx1"/>
                </a:solidFill>
                <a:effectLst/>
                <a:latin typeface="+mn-lt"/>
                <a:ea typeface="+mn-ea"/>
                <a:cs typeface="+mn-cs"/>
              </a:rPr>
              <a:t>Snyder</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[95]</a:t>
            </a:r>
            <a:r>
              <a:rPr lang="zh-CN" altLang="zh-CN" sz="1200" kern="1200" dirty="0" smtClean="0">
                <a:solidFill>
                  <a:schemeClr val="tx1"/>
                </a:solidFill>
                <a:effectLst/>
                <a:latin typeface="+mn-lt"/>
                <a:ea typeface="+mn-ea"/>
                <a:cs typeface="+mn-cs"/>
              </a:rPr>
              <a:t>使用机器学习方法解决原型密度泛函的问题。该方法得到的精度远远高于其他的近似方法。</a:t>
            </a:r>
          </a:p>
          <a:p>
            <a:r>
              <a:rPr lang="zh-CN" altLang="zh-CN" sz="1200" kern="1200" dirty="0" smtClean="0">
                <a:solidFill>
                  <a:schemeClr val="tx1"/>
                </a:solidFill>
                <a:effectLst/>
                <a:latin typeface="+mn-lt"/>
                <a:ea typeface="+mn-ea"/>
                <a:cs typeface="+mn-cs"/>
              </a:rPr>
              <a:t>台湾国立中兴大学的</a:t>
            </a:r>
            <a:r>
              <a:rPr lang="en-US" altLang="zh-CN" sz="1200" kern="1200" dirty="0" smtClean="0">
                <a:solidFill>
                  <a:schemeClr val="tx1"/>
                </a:solidFill>
                <a:effectLst/>
                <a:latin typeface="+mn-lt"/>
                <a:ea typeface="+mn-ea"/>
                <a:cs typeface="+mn-cs"/>
              </a:rPr>
              <a:t>Lee</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[97]</a:t>
            </a:r>
            <a:r>
              <a:rPr lang="zh-CN" altLang="zh-CN" sz="1200" kern="1200" dirty="0" smtClean="0">
                <a:solidFill>
                  <a:schemeClr val="tx1"/>
                </a:solidFill>
                <a:effectLst/>
                <a:latin typeface="+mn-lt"/>
                <a:ea typeface="+mn-ea"/>
                <a:cs typeface="+mn-cs"/>
              </a:rPr>
              <a:t>提出一个由模糊神经网络等组成的机器学习系统，用于估计电池的电荷状态</a:t>
            </a:r>
            <a:r>
              <a:rPr lang="en-US" altLang="zh-CN" sz="1200" kern="1200" dirty="0" err="1" smtClean="0">
                <a:solidFill>
                  <a:schemeClr val="tx1"/>
                </a:solidFill>
                <a:effectLst/>
                <a:latin typeface="+mn-lt"/>
                <a:ea typeface="+mn-ea"/>
                <a:cs typeface="+mn-cs"/>
              </a:rPr>
              <a:t>SoC</a:t>
            </a:r>
            <a:r>
              <a:rPr lang="zh-CN" altLang="zh-CN" sz="1200" kern="1200" dirty="0" smtClean="0">
                <a:solidFill>
                  <a:schemeClr val="tx1"/>
                </a:solidFill>
                <a:effectLst/>
                <a:latin typeface="+mn-lt"/>
                <a:ea typeface="+mn-ea"/>
                <a:cs typeface="+mn-cs"/>
              </a:rPr>
              <a:t>，该系统不仅可以估计电池的剩余电量，还可以为使用者提供更为有用的信息，比如估计在固定速度下的旅行距离等。</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澳大利亚联邦科学和工业研究组织的</a:t>
            </a:r>
            <a:r>
              <a:rPr lang="en-US" altLang="zh-CN" sz="1200" kern="1200" dirty="0" smtClean="0">
                <a:solidFill>
                  <a:schemeClr val="tx1"/>
                </a:solidFill>
                <a:effectLst/>
                <a:latin typeface="+mn-lt"/>
                <a:ea typeface="+mn-ea"/>
                <a:cs typeface="+mn-cs"/>
              </a:rPr>
              <a:t>Fernandez</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[104]</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构建了一个定量结构与性能的模型（</a:t>
            </a:r>
            <a:r>
              <a:rPr lang="en-US" altLang="zh-CN" sz="1200" kern="1200" dirty="0" smtClean="0">
                <a:solidFill>
                  <a:schemeClr val="tx1"/>
                </a:solidFill>
                <a:effectLst/>
                <a:latin typeface="+mn-lt"/>
                <a:ea typeface="+mn-ea"/>
                <a:cs typeface="+mn-cs"/>
              </a:rPr>
              <a:t>QSPR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该模型能够快速并准确地识别能够捕捉二氧化碳的高性能金属有机框架（</a:t>
            </a:r>
            <a:r>
              <a:rPr lang="en-US" altLang="zh-CN" sz="1200" kern="1200" dirty="0" smtClean="0">
                <a:solidFill>
                  <a:schemeClr val="tx1"/>
                </a:solidFill>
                <a:effectLst/>
                <a:latin typeface="+mn-lt"/>
                <a:ea typeface="+mn-ea"/>
                <a:cs typeface="+mn-cs"/>
              </a:rPr>
              <a:t>MOF</a:t>
            </a:r>
            <a:r>
              <a:rPr lang="zh-CN" altLang="zh-CN" sz="1200" kern="1200" dirty="0" smtClean="0">
                <a:solidFill>
                  <a:schemeClr val="tx1"/>
                </a:solidFill>
                <a:effectLst/>
                <a:latin typeface="+mn-lt"/>
                <a:ea typeface="+mn-ea"/>
                <a:cs typeface="+mn-cs"/>
              </a:rPr>
              <a:t>）材料。</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2953403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n-ea"/>
                <a:ea typeface="+mn-ea"/>
              </a:rPr>
              <a:t> 使用</a:t>
            </a:r>
            <a:r>
              <a:rPr lang="en-US" altLang="zh-CN" sz="1200" dirty="0" smtClean="0">
                <a:latin typeface="+mn-ea"/>
                <a:ea typeface="+mn-ea"/>
              </a:rPr>
              <a:t>K</a:t>
            </a:r>
            <a:r>
              <a:rPr lang="zh-CN" altLang="en-US" sz="1200" dirty="0" smtClean="0">
                <a:latin typeface="+mn-ea"/>
                <a:ea typeface="+mn-ea"/>
              </a:rPr>
              <a:t>中值聚类、层次聚类等机器学习聚类方法对样本数据进行正反例的划分，聚类结果与人工划分方法的结果高度接近，证明了通过机器学习进行正反例自动划分的可行性。</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49</a:t>
            </a:fld>
            <a:endParaRPr lang="zh-CN" altLang="en-US"/>
          </a:p>
        </p:txBody>
      </p:sp>
    </p:spTree>
    <p:extLst>
      <p:ext uri="{BB962C8B-B14F-4D97-AF65-F5344CB8AC3E}">
        <p14:creationId xmlns:p14="http://schemas.microsoft.com/office/powerpoint/2010/main" val="1106268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 typeface="Wingdings" panose="05000000000000000000" pitchFamily="2" charset="2"/>
              <a:buChar char="Ø"/>
            </a:pPr>
            <a:r>
              <a:rPr lang="zh-CN" altLang="en-US" sz="1200" dirty="0" smtClean="0"/>
              <a:t>机器学习方法相较于传统的材料方法，在学习能力、效率、规模上都有了较大的提高。对材料的不断深入研究，要求机器学习计算模型不断复杂以满足实际需求。然而，</a:t>
            </a:r>
            <a:r>
              <a:rPr lang="zh-CN" altLang="en-US" sz="1200" dirty="0" smtClean="0">
                <a:solidFill>
                  <a:srgbClr val="00B050"/>
                </a:solidFill>
              </a:rPr>
              <a:t>模型的复杂度也必然会导致对模型和知识的可解释性大大降低</a:t>
            </a:r>
            <a:r>
              <a:rPr lang="zh-CN" altLang="en-US" sz="1200" dirty="0" smtClean="0"/>
              <a:t>，尤其是对机器学习方法不够了解的材料领域专家。</a:t>
            </a:r>
            <a:endParaRPr lang="en-US" altLang="zh-CN" sz="1200" dirty="0" smtClean="0"/>
          </a:p>
          <a:p>
            <a:pPr eaLnBrk="1" hangingPunct="1">
              <a:buFont typeface="Wingdings" panose="05000000000000000000" pitchFamily="2" charset="2"/>
              <a:buChar char="Ø"/>
            </a:pPr>
            <a:r>
              <a:rPr lang="zh-CN" altLang="zh-CN" sz="1200" dirty="0" smtClean="0"/>
              <a:t>使用</a:t>
            </a:r>
            <a:r>
              <a:rPr lang="zh-CN" altLang="en-US" sz="1200" dirty="0" smtClean="0"/>
              <a:t>机器学习</a:t>
            </a:r>
            <a:r>
              <a:rPr lang="zh-CN" altLang="zh-CN" sz="1200" dirty="0" smtClean="0"/>
              <a:t>方法对单晶高温合金制备进行学习，同样存在所学知识与规律可解释性差，领域专家难以理解，势必影响方法在实际问题中的应用。因此，本课题组将</a:t>
            </a:r>
            <a:r>
              <a:rPr lang="zh-CN" altLang="zh-CN" sz="1200" dirty="0" smtClean="0">
                <a:solidFill>
                  <a:srgbClr val="00B050"/>
                </a:solidFill>
              </a:rPr>
              <a:t>云模型</a:t>
            </a:r>
            <a:r>
              <a:rPr lang="zh-CN" altLang="zh-CN" sz="1200" dirty="0" smtClean="0"/>
              <a:t>与机器学习相结合，依靠云模型强大的可解释性能力，为单晶高温合金制备提供指导。对于给定的为单晶高温合金的数据分布，可使用高斯云变换算法，对其进行变粒度的数据认知。进而基于多云模型，使用数据场方法表示云模型之间的关联，实现对单晶高温合金制备中的概念认知，为对单晶高温合金制备进一步的学习提供指导。</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55</a:t>
            </a:fld>
            <a:endParaRPr lang="zh-CN" altLang="en-US"/>
          </a:p>
        </p:txBody>
      </p:sp>
    </p:spTree>
    <p:extLst>
      <p:ext uri="{BB962C8B-B14F-4D97-AF65-F5344CB8AC3E}">
        <p14:creationId xmlns:p14="http://schemas.microsoft.com/office/powerpoint/2010/main" val="1206867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Goal(</a:t>
            </a:r>
            <a:r>
              <a:rPr lang="zh-CN" altLang="zh-CN" sz="1200" kern="1200" dirty="0" smtClean="0">
                <a:solidFill>
                  <a:schemeClr val="tx1"/>
                </a:solidFill>
                <a:effectLst/>
                <a:latin typeface="+mn-lt"/>
                <a:ea typeface="+mn-ea"/>
                <a:cs typeface="+mn-cs"/>
              </a:rPr>
              <a:t>目标</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是指将机器学习应用于求解材料科学研究中的哪类问题以及所期待的结果，如发现新材料、材料属性预测和异常检测等；</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Samples(</a:t>
            </a:r>
            <a:r>
              <a:rPr lang="zh-CN" altLang="zh-CN" sz="1200" kern="1200" dirty="0" smtClean="0">
                <a:solidFill>
                  <a:schemeClr val="tx1"/>
                </a:solidFill>
                <a:effectLst/>
                <a:latin typeface="+mn-lt"/>
                <a:ea typeface="+mn-ea"/>
                <a:cs typeface="+mn-cs"/>
              </a:rPr>
              <a:t>样本</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指将材料问题转化为机器学习问题所需要的基础数据，这些数据要求尽可能包括所要求解问题的一般规律。在以往的研究中这些数据通常来自计算模拟数据或者实验数据，在将这些数据构造成机器学习样本时通常会涉及到数据预处理、特征提取和特征选择等步骤。关于机器学习样本，其一般表示形式为</a:t>
            </a:r>
            <a:r>
              <a:rPr lang="en-US" altLang="zh-CN" sz="1200" kern="1200" dirty="0" smtClean="0">
                <a:solidFill>
                  <a:schemeClr val="tx1"/>
                </a:solidFill>
                <a:effectLst/>
                <a:latin typeface="+mn-lt"/>
                <a:ea typeface="+mn-ea"/>
                <a:cs typeface="+mn-cs"/>
              </a:rPr>
              <a:t> S(x</a:t>
            </a:r>
            <a:r>
              <a:rPr lang="en-US" altLang="zh-CN" sz="1200" kern="1200" baseline="-25000" dirty="0" smtClean="0">
                <a:solidFill>
                  <a:schemeClr val="tx1"/>
                </a:solidFill>
                <a:effectLst/>
                <a:latin typeface="+mn-lt"/>
                <a:ea typeface="+mn-ea"/>
                <a:cs typeface="+mn-cs"/>
              </a:rPr>
              <a:t>1</a:t>
            </a:r>
            <a:r>
              <a:rPr lang="en-US" altLang="zh-CN" sz="1200" kern="1200" dirty="0" smtClean="0">
                <a:solidFill>
                  <a:schemeClr val="tx1"/>
                </a:solidFill>
                <a:effectLst/>
                <a:latin typeface="+mn-lt"/>
                <a:ea typeface="+mn-ea"/>
                <a:cs typeface="+mn-cs"/>
              </a:rPr>
              <a:t> , x</a:t>
            </a:r>
            <a:r>
              <a:rPr lang="en-US" altLang="zh-CN" sz="1200" kern="1200" baseline="-25000" dirty="0" smtClean="0">
                <a:solidFill>
                  <a:schemeClr val="tx1"/>
                </a:solidFill>
                <a:effectLst/>
                <a:latin typeface="+mn-lt"/>
                <a:ea typeface="+mn-ea"/>
                <a:cs typeface="+mn-cs"/>
              </a:rPr>
              <a:t>2</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x</a:t>
            </a:r>
            <a:r>
              <a:rPr lang="en-US" altLang="zh-CN" sz="1200" kern="1200" baseline="-25000" dirty="0" err="1" smtClean="0">
                <a:solidFill>
                  <a:schemeClr val="tx1"/>
                </a:solidFill>
                <a:effectLst/>
                <a:latin typeface="+mn-lt"/>
                <a:ea typeface="+mn-ea"/>
                <a:cs typeface="+mn-cs"/>
              </a:rPr>
              <a:t>k</a:t>
            </a:r>
            <a:r>
              <a:rPr lang="en-US" altLang="zh-CN" sz="1200" kern="1200" baseline="-250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 y)</a:t>
            </a: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表示决策属性，</a:t>
            </a:r>
            <a:r>
              <a:rPr lang="en-US" altLang="zh-CN" sz="1200" kern="1200" dirty="0" smtClean="0">
                <a:solidFill>
                  <a:schemeClr val="tx1"/>
                </a:solidFill>
                <a:effectLst/>
                <a:latin typeface="+mn-lt"/>
                <a:ea typeface="+mn-ea"/>
                <a:cs typeface="+mn-cs"/>
              </a:rPr>
              <a:t> x</a:t>
            </a:r>
            <a:r>
              <a:rPr lang="en-US" altLang="zh-CN" sz="1200" kern="1200" baseline="-25000" dirty="0" smtClean="0">
                <a:solidFill>
                  <a:schemeClr val="tx1"/>
                </a:solidFill>
                <a:effectLst/>
                <a:latin typeface="+mn-lt"/>
                <a:ea typeface="+mn-ea"/>
                <a:cs typeface="+mn-cs"/>
              </a:rPr>
              <a:t>1</a:t>
            </a:r>
            <a:r>
              <a:rPr lang="en-US" altLang="zh-CN" sz="1200" kern="1200" dirty="0" smtClean="0">
                <a:solidFill>
                  <a:schemeClr val="tx1"/>
                </a:solidFill>
                <a:effectLst/>
                <a:latin typeface="+mn-lt"/>
                <a:ea typeface="+mn-ea"/>
                <a:cs typeface="+mn-cs"/>
              </a:rPr>
              <a:t> , x</a:t>
            </a:r>
            <a:r>
              <a:rPr lang="en-US" altLang="zh-CN" sz="1200" kern="1200" baseline="-25000" dirty="0" smtClean="0">
                <a:solidFill>
                  <a:schemeClr val="tx1"/>
                </a:solidFill>
                <a:effectLst/>
                <a:latin typeface="+mn-lt"/>
                <a:ea typeface="+mn-ea"/>
                <a:cs typeface="+mn-cs"/>
              </a:rPr>
              <a:t>2</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x</a:t>
            </a:r>
            <a:r>
              <a:rPr lang="en-US" altLang="zh-CN" sz="1200" kern="1200" baseline="-25000" dirty="0" err="1"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表示条件属性。</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Model(</a:t>
            </a:r>
            <a:r>
              <a:rPr lang="zh-CN" altLang="zh-CN" sz="1200" kern="1200" dirty="0" smtClean="0">
                <a:solidFill>
                  <a:schemeClr val="tx1"/>
                </a:solidFill>
                <a:effectLst/>
                <a:latin typeface="+mn-lt"/>
                <a:ea typeface="+mn-ea"/>
                <a:cs typeface="+mn-cs"/>
              </a:rPr>
              <a:t>模型</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主要分为机器学习方法和模型优化算法，机器学习常用方法主要有支持向量机、朴素贝叶斯和人工神经网络等，而模型优化算法主要有遗传算法、模拟退火法和粒子群优化算法等。</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Knowledge(</a:t>
            </a:r>
            <a:r>
              <a:rPr lang="zh-CN" altLang="zh-CN" sz="1200" kern="1200" dirty="0" smtClean="0">
                <a:solidFill>
                  <a:schemeClr val="tx1"/>
                </a:solidFill>
                <a:effectLst/>
                <a:latin typeface="+mn-lt"/>
                <a:ea typeface="+mn-ea"/>
                <a:cs typeface="+mn-cs"/>
              </a:rPr>
              <a:t>知识</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是指通过机器学习模型从已有的样本数据中提取出的规则，应用于指导相应材料问题的求解，这些规则存在于通过训练学习后的模型中，具有不可见性，通常我们把它当作一个“黑盒”来处理。</a:t>
            </a:r>
            <a:r>
              <a:rPr lang="en-US" altLang="zh-CN" sz="1200" kern="1200" dirty="0" smtClean="0">
                <a:solidFill>
                  <a:schemeClr val="tx1"/>
                </a:solidFill>
                <a:effectLst/>
                <a:latin typeface="+mn-lt"/>
                <a:ea typeface="+mn-ea"/>
                <a:cs typeface="+mn-cs"/>
              </a:rPr>
              <a:t> </a:t>
            </a:r>
            <a:r>
              <a:rPr lang="zh-CN" altLang="zh-CN" dirty="0" smtClean="0">
                <a:effectLst/>
              </a:rPr>
              <a:t> </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可不加</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12049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）回归算法：回归</a:t>
            </a:r>
            <a:r>
              <a:rPr lang="zh-CN" altLang="zh-CN" sz="1200" kern="1200" dirty="0" smtClean="0">
                <a:solidFill>
                  <a:schemeClr val="tx1"/>
                </a:solidFill>
                <a:effectLst/>
                <a:latin typeface="+mn-lt"/>
                <a:ea typeface="+mn-ea"/>
                <a:cs typeface="+mn-cs"/>
              </a:rPr>
              <a:t>通过构建一个等式，使其能够使用多个解释变量来预测响应变量，或者描述两者之间的关系。常用的方法有支持向量机</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、人工神经网络</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、最小二乘回归</a:t>
            </a:r>
            <a:r>
              <a:rPr lang="en-US" altLang="zh-CN" sz="1200" kern="1200" dirty="0" smtClean="0">
                <a:solidFill>
                  <a:schemeClr val="tx1"/>
                </a:solidFill>
                <a:effectLst/>
                <a:latin typeface="+mn-lt"/>
                <a:ea typeface="+mn-ea"/>
                <a:cs typeface="+mn-cs"/>
              </a:rPr>
              <a:t>LSR</a:t>
            </a:r>
            <a:r>
              <a:rPr lang="zh-CN" altLang="zh-CN" sz="1200" kern="1200" dirty="0" smtClean="0">
                <a:solidFill>
                  <a:schemeClr val="tx1"/>
                </a:solidFill>
                <a:effectLst/>
                <a:latin typeface="+mn-lt"/>
                <a:ea typeface="+mn-ea"/>
                <a:cs typeface="+mn-cs"/>
              </a:rPr>
              <a:t>等，往往用于解决材料属性的预测问题。</a:t>
            </a:r>
          </a:p>
          <a:p>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）分类算法：分类</a:t>
            </a:r>
            <a:r>
              <a:rPr lang="zh-CN" altLang="zh-CN" sz="1200" kern="1200" dirty="0" smtClean="0">
                <a:solidFill>
                  <a:schemeClr val="tx1"/>
                </a:solidFill>
                <a:effectLst/>
                <a:latin typeface="+mn-lt"/>
                <a:ea typeface="+mn-ea"/>
                <a:cs typeface="+mn-cs"/>
              </a:rPr>
              <a:t>按照某种标准给对象贴标签，再根据标签来区分归类。常用的方法有支持向量机</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、梯度下降法</a:t>
            </a:r>
            <a:r>
              <a:rPr lang="en-US" altLang="zh-CN" sz="1200" kern="1200" dirty="0" smtClean="0">
                <a:solidFill>
                  <a:schemeClr val="tx1"/>
                </a:solidFill>
                <a:effectLst/>
                <a:latin typeface="+mn-lt"/>
                <a:ea typeface="+mn-ea"/>
                <a:cs typeface="+mn-cs"/>
              </a:rPr>
              <a:t>GD</a:t>
            </a:r>
            <a:r>
              <a:rPr lang="zh-CN" altLang="zh-CN" sz="1200" kern="1200" dirty="0" smtClean="0">
                <a:solidFill>
                  <a:schemeClr val="tx1"/>
                </a:solidFill>
                <a:effectLst/>
                <a:latin typeface="+mn-lt"/>
                <a:ea typeface="+mn-ea"/>
                <a:cs typeface="+mn-cs"/>
              </a:rPr>
              <a:t>、随机森林</a:t>
            </a:r>
            <a:r>
              <a:rPr lang="en-US" altLang="zh-CN" sz="1200" kern="1200" dirty="0" smtClean="0">
                <a:solidFill>
                  <a:schemeClr val="tx1"/>
                </a:solidFill>
                <a:effectLst/>
                <a:latin typeface="+mn-lt"/>
                <a:ea typeface="+mn-ea"/>
                <a:cs typeface="+mn-cs"/>
              </a:rPr>
              <a:t>RF</a:t>
            </a:r>
            <a:r>
              <a:rPr lang="zh-CN" altLang="zh-CN" sz="1200" kern="1200" dirty="0" smtClean="0">
                <a:solidFill>
                  <a:schemeClr val="tx1"/>
                </a:solidFill>
                <a:effectLst/>
                <a:latin typeface="+mn-lt"/>
                <a:ea typeface="+mn-ea"/>
                <a:cs typeface="+mn-cs"/>
              </a:rPr>
              <a:t>等，往往用于解决材料属性的预测问题。</a:t>
            </a:r>
          </a:p>
          <a:p>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3</a:t>
            </a:r>
            <a:r>
              <a:rPr lang="zh-CN" altLang="zh-CN" sz="1200" b="1" kern="1200" dirty="0" smtClean="0">
                <a:solidFill>
                  <a:schemeClr val="tx1"/>
                </a:solidFill>
                <a:effectLst/>
                <a:latin typeface="+mn-lt"/>
                <a:ea typeface="+mn-ea"/>
                <a:cs typeface="+mn-cs"/>
              </a:rPr>
              <a:t>）概率估计：</a:t>
            </a:r>
            <a:r>
              <a:rPr lang="zh-CN" altLang="zh-CN" sz="1200" kern="1200" dirty="0" smtClean="0">
                <a:solidFill>
                  <a:schemeClr val="tx1"/>
                </a:solidFill>
                <a:effectLst/>
                <a:latin typeface="+mn-lt"/>
                <a:ea typeface="+mn-ea"/>
                <a:cs typeface="+mn-cs"/>
              </a:rPr>
              <a:t>指通过数学方法计算期望的值在原始数据中发生的概率。常用的方法有期望最大化算法</a:t>
            </a:r>
            <a:r>
              <a:rPr lang="en-US" altLang="zh-CN" sz="1200" kern="1200" dirty="0" smtClean="0">
                <a:solidFill>
                  <a:schemeClr val="tx1"/>
                </a:solidFill>
                <a:effectLst/>
                <a:latin typeface="+mn-lt"/>
                <a:ea typeface="+mn-ea"/>
                <a:cs typeface="+mn-cs"/>
              </a:rPr>
              <a:t>EM</a:t>
            </a:r>
            <a:r>
              <a:rPr lang="zh-CN" altLang="zh-CN" sz="1200" kern="1200" dirty="0" smtClean="0">
                <a:solidFill>
                  <a:schemeClr val="tx1"/>
                </a:solidFill>
                <a:effectLst/>
                <a:latin typeface="+mn-lt"/>
                <a:ea typeface="+mn-ea"/>
                <a:cs typeface="+mn-cs"/>
              </a:rPr>
              <a:t>、朴素贝叶斯方法</a:t>
            </a:r>
            <a:r>
              <a:rPr lang="en-US" altLang="zh-CN" sz="1200" kern="1200" dirty="0" smtClean="0">
                <a:solidFill>
                  <a:schemeClr val="tx1"/>
                </a:solidFill>
                <a:effectLst/>
                <a:latin typeface="+mn-lt"/>
                <a:ea typeface="+mn-ea"/>
                <a:cs typeface="+mn-cs"/>
              </a:rPr>
              <a:t>NB</a:t>
            </a:r>
            <a:r>
              <a:rPr lang="zh-CN" altLang="zh-CN" sz="1200" kern="1200" dirty="0" smtClean="0">
                <a:solidFill>
                  <a:schemeClr val="tx1"/>
                </a:solidFill>
                <a:effectLst/>
                <a:latin typeface="+mn-lt"/>
                <a:ea typeface="+mn-ea"/>
                <a:cs typeface="+mn-cs"/>
              </a:rPr>
              <a:t>等，常常被用于新材料的发现。</a:t>
            </a:r>
          </a:p>
          <a:p>
            <a:r>
              <a:rPr lang="zh-CN" altLang="zh-CN" sz="1200" b="1" kern="1200" dirty="0" smtClean="0">
                <a:solidFill>
                  <a:schemeClr val="tx1"/>
                </a:solidFill>
                <a:effectLst/>
                <a:latin typeface="+mn-lt"/>
                <a:ea typeface="+mn-ea"/>
                <a:cs typeface="+mn-cs"/>
              </a:rPr>
              <a:t>智能优化</a:t>
            </a:r>
            <a:r>
              <a:rPr lang="zh-CN" altLang="zh-CN" sz="1200" kern="1200" dirty="0" smtClean="0">
                <a:solidFill>
                  <a:schemeClr val="tx1"/>
                </a:solidFill>
                <a:effectLst/>
                <a:latin typeface="+mn-lt"/>
                <a:ea typeface="+mn-ea"/>
                <a:cs typeface="+mn-cs"/>
              </a:rPr>
              <a:t>算法通过寻找最优参数等方法，来求解问题的最优解，优化模型。因此，遗传算法</a:t>
            </a:r>
            <a:r>
              <a:rPr lang="en-US" altLang="zh-CN" sz="1200" kern="1200" dirty="0" smtClean="0">
                <a:solidFill>
                  <a:schemeClr val="tx1"/>
                </a:solidFill>
                <a:effectLst/>
                <a:latin typeface="+mn-lt"/>
                <a:ea typeface="+mn-ea"/>
                <a:cs typeface="+mn-cs"/>
              </a:rPr>
              <a:t>GA</a:t>
            </a:r>
            <a:r>
              <a:rPr lang="zh-CN" altLang="zh-CN" sz="1200" kern="1200" dirty="0" smtClean="0">
                <a:solidFill>
                  <a:schemeClr val="tx1"/>
                </a:solidFill>
                <a:effectLst/>
                <a:latin typeface="+mn-lt"/>
                <a:ea typeface="+mn-ea"/>
                <a:cs typeface="+mn-cs"/>
              </a:rPr>
              <a:t>、模拟退火算法</a:t>
            </a:r>
            <a:r>
              <a:rPr lang="en-US" altLang="zh-CN" sz="1200" kern="1200" dirty="0" smtClean="0">
                <a:solidFill>
                  <a:schemeClr val="tx1"/>
                </a:solidFill>
                <a:effectLst/>
                <a:latin typeface="+mn-lt"/>
                <a:ea typeface="+mn-ea"/>
                <a:cs typeface="+mn-cs"/>
              </a:rPr>
              <a:t>SAA</a:t>
            </a:r>
            <a:r>
              <a:rPr lang="zh-CN" altLang="zh-CN" sz="1200" kern="1200" dirty="0" smtClean="0">
                <a:solidFill>
                  <a:schemeClr val="tx1"/>
                </a:solidFill>
                <a:effectLst/>
                <a:latin typeface="+mn-lt"/>
                <a:ea typeface="+mn-ea"/>
                <a:cs typeface="+mn-cs"/>
              </a:rPr>
              <a:t>等智能优化算法也经常在材料机器学习中用于优化模型的参数。</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3652169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通过特征工程方法寻找与属性预测相关的条件属性；然后，通过模型训练找到条件属性和决策属性之间的映射关系；最后，使用训练好的模型对材料属性进行预测。根据研究问题的尺度空间，可以将材料属性预测分为两类：宏观性能预测和微观属性预测。</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9809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在欧美国家的学者将机器学习方法利用在材料属性预测中，并取得较好的结果。英国贝尔法斯特皇后大学的</a:t>
            </a:r>
            <a:r>
              <a:rPr lang="en-US" altLang="zh-CN" sz="1200" kern="1200" dirty="0" err="1" smtClean="0">
                <a:solidFill>
                  <a:schemeClr val="tx1"/>
                </a:solidFill>
                <a:effectLst/>
                <a:latin typeface="+mn-lt"/>
                <a:ea typeface="+mn-ea"/>
                <a:cs typeface="+mn-cs"/>
              </a:rPr>
              <a:t>Guo</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[52]</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，准确地预测了预测钛合金和铝合金化学的β转变温度。英国伦敦大学的</a:t>
            </a:r>
            <a:r>
              <a:rPr lang="en-US" altLang="zh-CN" sz="1200" kern="1200" dirty="0" smtClean="0">
                <a:solidFill>
                  <a:schemeClr val="tx1"/>
                </a:solidFill>
                <a:effectLst/>
                <a:latin typeface="+mn-lt"/>
                <a:ea typeface="+mn-ea"/>
                <a:cs typeface="+mn-cs"/>
              </a:rPr>
              <a:t>Scott</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[59]</a:t>
            </a:r>
            <a:r>
              <a:rPr lang="zh-CN" altLang="zh-CN" sz="1200" kern="1200" dirty="0" smtClean="0">
                <a:solidFill>
                  <a:schemeClr val="tx1"/>
                </a:solidFill>
                <a:effectLst/>
                <a:latin typeface="+mn-lt"/>
                <a:ea typeface="+mn-ea"/>
                <a:cs typeface="+mn-cs"/>
              </a:rPr>
              <a:t>使用人工神经网络对电子陶瓷材料属性进行预测，均方误差误差</a:t>
            </a:r>
            <a:r>
              <a:rPr lang="en-US" altLang="zh-CN" sz="1200" kern="1200" dirty="0" smtClean="0">
                <a:solidFill>
                  <a:schemeClr val="tx1"/>
                </a:solidFill>
                <a:effectLst/>
                <a:latin typeface="+mn-lt"/>
                <a:ea typeface="+mn-ea"/>
                <a:cs typeface="+mn-cs"/>
              </a:rPr>
              <a:t>RMSE</a:t>
            </a:r>
            <a:r>
              <a:rPr lang="zh-CN" altLang="zh-CN" sz="1200" kern="1200" dirty="0" smtClean="0">
                <a:solidFill>
                  <a:schemeClr val="tx1"/>
                </a:solidFill>
                <a:effectLst/>
                <a:latin typeface="+mn-lt"/>
                <a:ea typeface="+mn-ea"/>
                <a:cs typeface="+mn-cs"/>
              </a:rPr>
              <a:t>达到了</a:t>
            </a:r>
            <a:r>
              <a:rPr lang="en-US" altLang="zh-CN" sz="1200" kern="1200" dirty="0" smtClean="0">
                <a:solidFill>
                  <a:schemeClr val="tx1"/>
                </a:solidFill>
                <a:effectLst/>
                <a:latin typeface="+mn-lt"/>
                <a:ea typeface="+mn-ea"/>
                <a:cs typeface="+mn-cs"/>
              </a:rPr>
              <a:t>13.21</a:t>
            </a:r>
            <a:r>
              <a:rPr lang="zh-CN" altLang="zh-CN" sz="1200" kern="1200" dirty="0" smtClean="0">
                <a:solidFill>
                  <a:schemeClr val="tx1"/>
                </a:solidFill>
                <a:effectLst/>
                <a:latin typeface="+mn-lt"/>
                <a:ea typeface="+mn-ea"/>
                <a:cs typeface="+mn-cs"/>
              </a:rPr>
              <a:t>。美国费城大学的</a:t>
            </a:r>
            <a:r>
              <a:rPr lang="en-US" altLang="zh-CN" sz="1200" kern="1200" dirty="0" smtClean="0">
                <a:solidFill>
                  <a:schemeClr val="tx1"/>
                </a:solidFill>
                <a:effectLst/>
                <a:latin typeface="+mn-lt"/>
                <a:ea typeface="+mn-ea"/>
                <a:cs typeface="+mn-cs"/>
              </a:rPr>
              <a:t>Chen</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[55]</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BP-ANN</a:t>
            </a:r>
            <a:r>
              <a:rPr lang="zh-CN" altLang="zh-CN" sz="1200" kern="1200" dirty="0" smtClean="0">
                <a:solidFill>
                  <a:schemeClr val="tx1"/>
                </a:solidFill>
                <a:effectLst/>
                <a:latin typeface="+mn-lt"/>
                <a:ea typeface="+mn-ea"/>
                <a:cs typeface="+mn-cs"/>
              </a:rPr>
              <a:t>和线性回归模型这两种方法来预测聚合物的玻璃转变点温度，实验结果发现前者的平均误差（</a:t>
            </a:r>
            <a:r>
              <a:rPr lang="en-US" altLang="zh-CN" sz="1200" kern="1200" dirty="0" smtClean="0">
                <a:solidFill>
                  <a:schemeClr val="tx1"/>
                </a:solidFill>
                <a:effectLst/>
                <a:latin typeface="+mn-lt"/>
                <a:ea typeface="+mn-ea"/>
                <a:cs typeface="+mn-cs"/>
              </a:rPr>
              <a:t>17K</a:t>
            </a:r>
            <a:r>
              <a:rPr lang="zh-CN" altLang="zh-CN" sz="1200" kern="1200" dirty="0" smtClean="0">
                <a:solidFill>
                  <a:schemeClr val="tx1"/>
                </a:solidFill>
                <a:effectLst/>
                <a:latin typeface="+mn-lt"/>
                <a:ea typeface="+mn-ea"/>
                <a:cs typeface="+mn-cs"/>
              </a:rPr>
              <a:t>）将近只有后者的一半（</a:t>
            </a:r>
            <a:r>
              <a:rPr lang="en-US" altLang="zh-CN" sz="1200" kern="1200" dirty="0" smtClean="0">
                <a:solidFill>
                  <a:schemeClr val="tx1"/>
                </a:solidFill>
                <a:effectLst/>
                <a:latin typeface="+mn-lt"/>
                <a:ea typeface="+mn-ea"/>
                <a:cs typeface="+mn-cs"/>
              </a:rPr>
              <a:t>30K</a:t>
            </a:r>
            <a:r>
              <a:rPr lang="zh-CN" altLang="zh-CN" sz="1200" kern="1200" dirty="0" smtClean="0">
                <a:solidFill>
                  <a:schemeClr val="tx1"/>
                </a:solidFill>
                <a:effectLst/>
                <a:latin typeface="+mn-lt"/>
                <a:ea typeface="+mn-ea"/>
                <a:cs typeface="+mn-cs"/>
              </a:rPr>
              <a:t>）。法国吕埃尔石油研究院的</a:t>
            </a:r>
            <a:r>
              <a:rPr lang="en-US" altLang="zh-CN" sz="1200" kern="1200" dirty="0" smtClean="0">
                <a:solidFill>
                  <a:schemeClr val="tx1"/>
                </a:solidFill>
                <a:effectLst/>
                <a:latin typeface="+mn-lt"/>
                <a:ea typeface="+mn-ea"/>
                <a:cs typeface="+mn-cs"/>
              </a:rPr>
              <a:t>Saldana</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[58]</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较好的预测了生物燃料的密度和粘度。波兰卢布林工业大学的</a:t>
            </a:r>
            <a:r>
              <a:rPr lang="en-US" altLang="zh-CN" sz="1200" kern="1200" dirty="0" err="1" smtClean="0">
                <a:solidFill>
                  <a:schemeClr val="tx1"/>
                </a:solidFill>
                <a:effectLst/>
                <a:latin typeface="+mn-lt"/>
                <a:ea typeface="+mn-ea"/>
                <a:cs typeface="+mn-cs"/>
              </a:rPr>
              <a:t>Gajewski</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[56]</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RBF-ANN</a:t>
            </a:r>
            <a:r>
              <a:rPr lang="zh-CN" altLang="zh-CN" sz="1200" kern="1200" dirty="0" smtClean="0">
                <a:solidFill>
                  <a:schemeClr val="tx1"/>
                </a:solidFill>
                <a:effectLst/>
                <a:latin typeface="+mn-lt"/>
                <a:ea typeface="+mn-ea"/>
                <a:cs typeface="+mn-cs"/>
              </a:rPr>
              <a:t>方法，发现沥青层厚度的减少会导致路面裂缝显著增多。</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2093490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如表</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所示，亚洲国家同样将机器学习方法利用在材料属性预测中。印度理工学院的</a:t>
            </a:r>
            <a:r>
              <a:rPr lang="en-US" altLang="zh-CN" sz="1200" kern="1200" dirty="0" smtClean="0">
                <a:solidFill>
                  <a:schemeClr val="tx1"/>
                </a:solidFill>
                <a:effectLst/>
                <a:latin typeface="+mn-lt"/>
                <a:ea typeface="+mn-ea"/>
                <a:cs typeface="+mn-cs"/>
              </a:rPr>
              <a:t>Raj</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[60]</a:t>
            </a:r>
            <a:r>
              <a:rPr lang="zh-CN" altLang="zh-CN" sz="1200" kern="1200" dirty="0" smtClean="0">
                <a:solidFill>
                  <a:schemeClr val="tx1"/>
                </a:solidFill>
                <a:effectLst/>
                <a:latin typeface="+mn-lt"/>
                <a:ea typeface="+mn-ea"/>
                <a:cs typeface="+mn-cs"/>
              </a:rPr>
              <a:t>验证了</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能够很好地预测闭孔泡沫铝的压缩性能。土耳其埃尔吉耶斯大学的</a:t>
            </a:r>
            <a:r>
              <a:rPr lang="en-US" altLang="zh-CN" sz="1200" kern="1200" dirty="0" err="1" smtClean="0">
                <a:solidFill>
                  <a:schemeClr val="tx1"/>
                </a:solidFill>
                <a:effectLst/>
                <a:latin typeface="+mn-lt"/>
                <a:ea typeface="+mn-ea"/>
                <a:cs typeface="+mn-cs"/>
              </a:rPr>
              <a:t>Altun</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[53]</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预测加入轻质混凝土的钢纤维的抗压强度，相对绝对平均误差达到了</a:t>
            </a:r>
            <a:r>
              <a:rPr lang="en-US" altLang="zh-CN" sz="1200" kern="1200" dirty="0" smtClean="0">
                <a:solidFill>
                  <a:schemeClr val="tx1"/>
                </a:solidFill>
                <a:effectLst/>
                <a:latin typeface="+mn-lt"/>
                <a:ea typeface="+mn-ea"/>
                <a:cs typeface="+mn-cs"/>
              </a:rPr>
              <a:t>6.75%</a:t>
            </a:r>
            <a:r>
              <a:rPr lang="zh-CN" altLang="zh-CN" sz="1200" kern="1200" dirty="0" smtClean="0">
                <a:solidFill>
                  <a:schemeClr val="tx1"/>
                </a:solidFill>
                <a:effectLst/>
                <a:latin typeface="+mn-lt"/>
                <a:ea typeface="+mn-ea"/>
                <a:cs typeface="+mn-cs"/>
              </a:rPr>
              <a:t>，并高于使用</a:t>
            </a:r>
            <a:r>
              <a:rPr lang="en-US" altLang="zh-CN" sz="1200" kern="1200" dirty="0" smtClean="0">
                <a:solidFill>
                  <a:schemeClr val="tx1"/>
                </a:solidFill>
                <a:effectLst/>
                <a:latin typeface="+mn-lt"/>
                <a:ea typeface="+mn-ea"/>
                <a:cs typeface="+mn-cs"/>
              </a:rPr>
              <a:t>MLR</a:t>
            </a:r>
            <a:r>
              <a:rPr lang="zh-CN" altLang="zh-CN" sz="1200" kern="1200" dirty="0" smtClean="0">
                <a:solidFill>
                  <a:schemeClr val="tx1"/>
                </a:solidFill>
                <a:effectLst/>
                <a:latin typeface="+mn-lt"/>
                <a:ea typeface="+mn-ea"/>
                <a:cs typeface="+mn-cs"/>
              </a:rPr>
              <a:t>的预测结果。长沙中南大学的</a:t>
            </a:r>
            <a:r>
              <a:rPr lang="en-US" altLang="zh-CN" sz="1200" kern="1200" dirty="0" smtClean="0">
                <a:solidFill>
                  <a:schemeClr val="tx1"/>
                </a:solidFill>
                <a:effectLst/>
                <a:latin typeface="+mn-lt"/>
                <a:ea typeface="+mn-ea"/>
                <a:cs typeface="+mn-cs"/>
              </a:rPr>
              <a:t>Fang</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[44]</a:t>
            </a:r>
            <a:r>
              <a:rPr lang="zh-CN" altLang="zh-CN" sz="1200" kern="1200" dirty="0" smtClean="0">
                <a:solidFill>
                  <a:schemeClr val="tx1"/>
                </a:solidFill>
                <a:effectLst/>
                <a:latin typeface="+mn-lt"/>
                <a:ea typeface="+mn-ea"/>
                <a:cs typeface="+mn-cs"/>
              </a:rPr>
              <a:t>提出了一种遗传算法</a:t>
            </a:r>
            <a:r>
              <a:rPr lang="en-US" altLang="zh-CN" sz="1200" kern="1200" dirty="0" smtClean="0">
                <a:solidFill>
                  <a:schemeClr val="tx1"/>
                </a:solidFill>
                <a:effectLst/>
                <a:latin typeface="+mn-lt"/>
                <a:ea typeface="+mn-ea"/>
                <a:cs typeface="+mn-cs"/>
              </a:rPr>
              <a:t>GA</a:t>
            </a:r>
            <a:r>
              <a:rPr lang="zh-CN" altLang="zh-CN" sz="1200" kern="1200" dirty="0" smtClean="0">
                <a:solidFill>
                  <a:schemeClr val="tx1"/>
                </a:solidFill>
                <a:effectLst/>
                <a:latin typeface="+mn-lt"/>
                <a:ea typeface="+mn-ea"/>
                <a:cs typeface="+mn-cs"/>
              </a:rPr>
              <a:t>和支持向量回归</a:t>
            </a:r>
            <a:r>
              <a:rPr lang="en-US" altLang="zh-CN" sz="1200" kern="1200" dirty="0" smtClean="0">
                <a:solidFill>
                  <a:schemeClr val="tx1"/>
                </a:solidFill>
                <a:effectLst/>
                <a:latin typeface="+mn-lt"/>
                <a:ea typeface="+mn-ea"/>
                <a:cs typeface="+mn-cs"/>
              </a:rPr>
              <a:t>SVR</a:t>
            </a:r>
            <a:r>
              <a:rPr lang="zh-CN" altLang="zh-CN" sz="1200" kern="1200" dirty="0" smtClean="0">
                <a:solidFill>
                  <a:schemeClr val="tx1"/>
                </a:solidFill>
                <a:effectLst/>
                <a:latin typeface="+mn-lt"/>
                <a:ea typeface="+mn-ea"/>
                <a:cs typeface="+mn-cs"/>
              </a:rPr>
              <a:t>的混合模型，来预测锌、钢等金属材料的腐蚀，并且实验结果证明，混合模型有更好的预测能力。伊朗</a:t>
            </a:r>
            <a:r>
              <a:rPr lang="en-US" altLang="zh-CN" sz="1200" kern="1200" dirty="0" err="1" smtClean="0">
                <a:solidFill>
                  <a:schemeClr val="tx1"/>
                </a:solidFill>
                <a:effectLst/>
                <a:latin typeface="+mn-lt"/>
                <a:ea typeface="+mn-ea"/>
                <a:cs typeface="+mn-cs"/>
              </a:rPr>
              <a:t>Kharazmi</a:t>
            </a:r>
            <a:r>
              <a:rPr lang="zh-CN" altLang="zh-CN" sz="1200" kern="1200" dirty="0" smtClean="0">
                <a:solidFill>
                  <a:schemeClr val="tx1"/>
                </a:solidFill>
                <a:effectLst/>
                <a:latin typeface="+mn-lt"/>
                <a:ea typeface="+mn-ea"/>
                <a:cs typeface="+mn-cs"/>
              </a:rPr>
              <a:t>大学的</a:t>
            </a:r>
            <a:r>
              <a:rPr lang="en-US" altLang="zh-CN" sz="1200" kern="1200" dirty="0" smtClean="0">
                <a:solidFill>
                  <a:schemeClr val="tx1"/>
                </a:solidFill>
                <a:effectLst/>
                <a:latin typeface="+mn-lt"/>
                <a:ea typeface="+mn-ea"/>
                <a:cs typeface="+mn-cs"/>
              </a:rPr>
              <a:t>Maryam</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[57]</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MLR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等方法，对升华焓进行预测，</a:t>
            </a:r>
            <a:r>
              <a:rPr lang="en-US" altLang="zh-CN" sz="1200" kern="1200" dirty="0" smtClean="0">
                <a:solidFill>
                  <a:schemeClr val="tx1"/>
                </a:solidFill>
                <a:effectLst/>
                <a:latin typeface="+mn-lt"/>
                <a:ea typeface="+mn-ea"/>
                <a:cs typeface="+mn-cs"/>
              </a:rPr>
              <a:t>R</a:t>
            </a:r>
            <a:r>
              <a:rPr lang="en-US" altLang="zh-CN" sz="1200" kern="1200" baseline="30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达到了</a:t>
            </a:r>
            <a:r>
              <a:rPr lang="en-US" altLang="zh-CN" sz="1200" kern="1200" dirty="0" smtClean="0">
                <a:solidFill>
                  <a:schemeClr val="tx1"/>
                </a:solidFill>
                <a:effectLst/>
                <a:latin typeface="+mn-lt"/>
                <a:ea typeface="+mn-ea"/>
                <a:cs typeface="+mn-cs"/>
              </a:rPr>
              <a:t>0.96</a:t>
            </a:r>
            <a:r>
              <a:rPr lang="zh-CN" altLang="zh-CN" sz="1200" kern="1200" dirty="0" smtClean="0">
                <a:solidFill>
                  <a:schemeClr val="tx1"/>
                </a:solidFill>
                <a:effectLst/>
                <a:latin typeface="+mn-lt"/>
                <a:ea typeface="+mn-ea"/>
                <a:cs typeface="+mn-cs"/>
              </a:rPr>
              <a:t>，平均绝对值误差达到了</a:t>
            </a:r>
            <a:r>
              <a:rPr lang="en-US" altLang="zh-CN" sz="1200" kern="1200" dirty="0" smtClean="0">
                <a:solidFill>
                  <a:schemeClr val="tx1"/>
                </a:solidFill>
                <a:effectLst/>
                <a:latin typeface="+mn-lt"/>
                <a:ea typeface="+mn-ea"/>
                <a:cs typeface="+mn-cs"/>
              </a:rPr>
              <a:t>7.9±0.3kj/</a:t>
            </a:r>
            <a:r>
              <a:rPr lang="en-US" altLang="zh-CN" sz="1200" kern="1200" dirty="0" err="1" smtClean="0">
                <a:solidFill>
                  <a:schemeClr val="tx1"/>
                </a:solidFill>
                <a:effectLst/>
                <a:latin typeface="+mn-lt"/>
                <a:ea typeface="+mn-ea"/>
                <a:cs typeface="+mn-cs"/>
              </a:rPr>
              <a:t>mol</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对熔点进行预测，</a:t>
            </a:r>
            <a:r>
              <a:rPr lang="en-US" altLang="zh-CN" sz="1200" kern="1200" dirty="0" smtClean="0">
                <a:solidFill>
                  <a:schemeClr val="tx1"/>
                </a:solidFill>
                <a:effectLst/>
                <a:latin typeface="+mn-lt"/>
                <a:ea typeface="+mn-ea"/>
                <a:cs typeface="+mn-cs"/>
              </a:rPr>
              <a:t>R</a:t>
            </a:r>
            <a:r>
              <a:rPr lang="en-US" altLang="zh-CN" sz="1200" kern="1200" baseline="30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达到了</a:t>
            </a:r>
            <a:r>
              <a:rPr lang="en-US" altLang="zh-CN" sz="1200" kern="1200" dirty="0" smtClean="0">
                <a:solidFill>
                  <a:schemeClr val="tx1"/>
                </a:solidFill>
                <a:effectLst/>
                <a:latin typeface="+mn-lt"/>
                <a:ea typeface="+mn-ea"/>
                <a:cs typeface="+mn-cs"/>
              </a:rPr>
              <a:t>0.79</a:t>
            </a:r>
            <a:r>
              <a:rPr lang="zh-CN" altLang="zh-CN" sz="1200" kern="1200" dirty="0" smtClean="0">
                <a:solidFill>
                  <a:schemeClr val="tx1"/>
                </a:solidFill>
                <a:effectLst/>
                <a:latin typeface="+mn-lt"/>
                <a:ea typeface="+mn-ea"/>
                <a:cs typeface="+mn-cs"/>
              </a:rPr>
              <a:t>，标准误差为</a:t>
            </a:r>
            <a:r>
              <a:rPr lang="en-US" altLang="zh-CN" sz="1200" kern="1200" dirty="0" smtClean="0">
                <a:solidFill>
                  <a:schemeClr val="tx1"/>
                </a:solidFill>
                <a:effectLst/>
                <a:latin typeface="+mn-lt"/>
                <a:ea typeface="+mn-ea"/>
                <a:cs typeface="+mn-cs"/>
              </a:rPr>
              <a:t>45±1˚K</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177336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如表</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所示，德国弗里茨哈伯研究所德普朗克协会的</a:t>
            </a:r>
            <a:r>
              <a:rPr lang="en-US" altLang="zh-CN" sz="1200" kern="1200" dirty="0" smtClean="0">
                <a:solidFill>
                  <a:schemeClr val="tx1"/>
                </a:solidFill>
                <a:effectLst/>
                <a:latin typeface="+mn-lt"/>
                <a:ea typeface="+mn-ea"/>
                <a:cs typeface="+mn-cs"/>
              </a:rPr>
              <a:t>Hansen</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[75]</a:t>
            </a:r>
            <a:r>
              <a:rPr lang="zh-CN" altLang="zh-CN" sz="1200" kern="1200" dirty="0" smtClean="0">
                <a:solidFill>
                  <a:schemeClr val="tx1"/>
                </a:solidFill>
                <a:effectLst/>
                <a:latin typeface="+mn-lt"/>
                <a:ea typeface="+mn-ea"/>
                <a:cs typeface="+mn-cs"/>
              </a:rPr>
              <a:t>使用了五种机器学习方法对一组不同的有机分子的原子化能进行预测，实验结果表明五种方法中</a:t>
            </a:r>
            <a:r>
              <a:rPr lang="en-US" altLang="zh-CN" sz="1200" kern="1200" dirty="0" smtClean="0">
                <a:solidFill>
                  <a:schemeClr val="tx1"/>
                </a:solidFill>
                <a:effectLst/>
                <a:latin typeface="+mn-lt"/>
                <a:ea typeface="+mn-ea"/>
                <a:cs typeface="+mn-cs"/>
              </a:rPr>
              <a:t>KRR</a:t>
            </a:r>
            <a:r>
              <a:rPr lang="zh-CN" altLang="zh-CN" sz="1200" kern="1200" dirty="0" smtClean="0">
                <a:solidFill>
                  <a:schemeClr val="tx1"/>
                </a:solidFill>
                <a:effectLst/>
                <a:latin typeface="+mn-lt"/>
                <a:ea typeface="+mn-ea"/>
                <a:cs typeface="+mn-cs"/>
              </a:rPr>
              <a:t>对多种分子的雾化能量的预测获得了最小的预测误差，达到了</a:t>
            </a:r>
            <a:r>
              <a:rPr lang="en-US" altLang="zh-CN" sz="1200" kern="1200" dirty="0" smtClean="0">
                <a:solidFill>
                  <a:schemeClr val="tx1"/>
                </a:solidFill>
                <a:effectLst/>
                <a:latin typeface="+mn-lt"/>
                <a:ea typeface="+mn-ea"/>
                <a:cs typeface="+mn-cs"/>
              </a:rPr>
              <a:t>3kcal/</a:t>
            </a:r>
            <a:r>
              <a:rPr lang="en-US" altLang="zh-CN" sz="1200" kern="1200" dirty="0" err="1" smtClean="0">
                <a:solidFill>
                  <a:schemeClr val="tx1"/>
                </a:solidFill>
                <a:effectLst/>
                <a:latin typeface="+mn-lt"/>
                <a:ea typeface="+mn-ea"/>
                <a:cs typeface="+mn-cs"/>
              </a:rPr>
              <a:t>mol</a:t>
            </a:r>
            <a:r>
              <a:rPr lang="zh-CN" altLang="zh-CN" sz="1200" kern="1200" dirty="0" smtClean="0">
                <a:solidFill>
                  <a:schemeClr val="tx1"/>
                </a:solidFill>
                <a:effectLst/>
                <a:latin typeface="+mn-lt"/>
                <a:ea typeface="+mn-ea"/>
                <a:cs typeface="+mn-cs"/>
              </a:rPr>
              <a:t>。通过使用机器学习方法并结合化学相似性的概念对量子力学计算，美国康涅狄根大学的</a:t>
            </a:r>
            <a:r>
              <a:rPr lang="en-US" altLang="zh-CN" sz="1200" kern="1200" dirty="0" err="1" smtClean="0">
                <a:solidFill>
                  <a:schemeClr val="tx1"/>
                </a:solidFill>
                <a:effectLst/>
                <a:latin typeface="+mn-lt"/>
                <a:ea typeface="+mn-ea"/>
                <a:cs typeface="+mn-cs"/>
              </a:rPr>
              <a:t>Pilania</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[76]</a:t>
            </a:r>
            <a:r>
              <a:rPr lang="zh-CN" altLang="zh-CN" sz="1200" kern="1200" dirty="0" smtClean="0">
                <a:solidFill>
                  <a:schemeClr val="tx1"/>
                </a:solidFill>
                <a:effectLst/>
                <a:latin typeface="+mn-lt"/>
                <a:ea typeface="+mn-ea"/>
                <a:cs typeface="+mn-cs"/>
              </a:rPr>
              <a:t>声明可以有效并准确预测不同组的物质系统的属性。比利时核研究中心的</a:t>
            </a:r>
            <a:r>
              <a:rPr lang="en-US" altLang="zh-CN" sz="1200" kern="1200" dirty="0" err="1" smtClean="0">
                <a:solidFill>
                  <a:schemeClr val="tx1"/>
                </a:solidFill>
                <a:effectLst/>
                <a:latin typeface="+mn-lt"/>
                <a:ea typeface="+mn-ea"/>
                <a:cs typeface="+mn-cs"/>
              </a:rPr>
              <a:t>Castin</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[77]</a:t>
            </a:r>
            <a:r>
              <a:rPr lang="zh-CN" altLang="zh-CN" sz="1200" kern="1200" dirty="0" smtClean="0">
                <a:solidFill>
                  <a:schemeClr val="tx1"/>
                </a:solidFill>
                <a:effectLst/>
                <a:latin typeface="+mn-lt"/>
                <a:ea typeface="+mn-ea"/>
                <a:cs typeface="+mn-cs"/>
              </a:rPr>
              <a:t>对原子的迁移能量进行预测，在</a:t>
            </a:r>
            <a:r>
              <a:rPr lang="en-US" altLang="zh-CN" sz="1200" i="1" kern="1200" dirty="0" smtClean="0">
                <a:solidFill>
                  <a:schemeClr val="tx1"/>
                </a:solidFill>
                <a:effectLst/>
                <a:latin typeface="+mn-lt"/>
                <a:ea typeface="+mn-ea"/>
                <a:cs typeface="+mn-cs"/>
              </a:rPr>
              <a:t>δ</a:t>
            </a:r>
            <a:r>
              <a:rPr lang="en-US" altLang="zh-CN" sz="1200" kern="1200" baseline="-25000" dirty="0" smtClean="0">
                <a:solidFill>
                  <a:schemeClr val="tx1"/>
                </a:solidFill>
                <a:effectLst/>
                <a:latin typeface="+mn-lt"/>
                <a:ea typeface="+mn-ea"/>
                <a:cs typeface="+mn-cs"/>
              </a:rPr>
              <a:t>LAE</a:t>
            </a:r>
            <a:r>
              <a:rPr lang="en-US" altLang="zh-CN" sz="1200" kern="1200" dirty="0" smtClean="0">
                <a:solidFill>
                  <a:schemeClr val="tx1"/>
                </a:solidFill>
                <a:effectLst/>
                <a:latin typeface="+mn-lt"/>
                <a:ea typeface="+mn-ea"/>
                <a:cs typeface="+mn-cs"/>
              </a:rPr>
              <a:t>⩽0.5</a:t>
            </a:r>
            <a:r>
              <a:rPr lang="en-US" altLang="zh-CN" sz="1200" i="1" kern="1200" dirty="0" smtClean="0">
                <a:solidFill>
                  <a:schemeClr val="tx1"/>
                </a:solidFill>
                <a:effectLst/>
                <a:latin typeface="+mn-lt"/>
                <a:ea typeface="+mn-ea"/>
                <a:cs typeface="+mn-cs"/>
              </a:rPr>
              <a:t>a</a:t>
            </a:r>
            <a:r>
              <a:rPr lang="en-US" altLang="zh-CN" sz="1200" kern="1200" baseline="-250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和</a:t>
            </a:r>
            <a:r>
              <a:rPr lang="en-US" altLang="zh-CN" sz="1200" i="1" kern="1200" dirty="0" err="1" smtClean="0">
                <a:solidFill>
                  <a:schemeClr val="tx1"/>
                </a:solidFill>
                <a:effectLst/>
                <a:latin typeface="+mn-lt"/>
                <a:ea typeface="+mn-ea"/>
                <a:cs typeface="+mn-cs"/>
              </a:rPr>
              <a:t>δ</a:t>
            </a:r>
            <a:r>
              <a:rPr lang="en-US" altLang="zh-CN" sz="1200" kern="1200" baseline="-25000" dirty="0" err="1" smtClean="0">
                <a:solidFill>
                  <a:schemeClr val="tx1"/>
                </a:solidFill>
                <a:effectLst/>
                <a:latin typeface="+mn-lt"/>
                <a:ea typeface="+mn-ea"/>
                <a:cs typeface="+mn-cs"/>
              </a:rPr>
              <a:t>LAE</a:t>
            </a:r>
            <a:r>
              <a:rPr lang="en-US" altLang="zh-CN" sz="1200" kern="1200" dirty="0" smtClean="0">
                <a:solidFill>
                  <a:schemeClr val="tx1"/>
                </a:solidFill>
                <a:effectLst/>
                <a:latin typeface="+mn-lt"/>
                <a:ea typeface="+mn-ea"/>
                <a:cs typeface="+mn-cs"/>
              </a:rPr>
              <a:t>&gt;0.5</a:t>
            </a:r>
            <a:r>
              <a:rPr lang="en-US" altLang="zh-CN" sz="1200" i="1" kern="1200" dirty="0" smtClean="0">
                <a:solidFill>
                  <a:schemeClr val="tx1"/>
                </a:solidFill>
                <a:effectLst/>
                <a:latin typeface="+mn-lt"/>
                <a:ea typeface="+mn-ea"/>
                <a:cs typeface="+mn-cs"/>
              </a:rPr>
              <a:t>a</a:t>
            </a:r>
            <a:r>
              <a:rPr lang="en-US" altLang="zh-CN" sz="1200" kern="1200" baseline="-250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的情况下，预测精度分别达到了</a:t>
            </a:r>
            <a:r>
              <a:rPr lang="en-US" altLang="zh-CN" sz="1200" kern="1200" dirty="0" smtClean="0">
                <a:solidFill>
                  <a:schemeClr val="tx1"/>
                </a:solidFill>
                <a:effectLst/>
                <a:latin typeface="+mn-lt"/>
                <a:ea typeface="+mn-ea"/>
                <a:cs typeface="+mn-cs"/>
              </a:rPr>
              <a:t>64.4meV</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123meV</a:t>
            </a:r>
            <a:r>
              <a:rPr lang="zh-CN" altLang="zh-CN" sz="1200" kern="1200" dirty="0" smtClean="0">
                <a:solidFill>
                  <a:schemeClr val="tx1"/>
                </a:solidFill>
                <a:effectLst/>
                <a:latin typeface="+mn-lt"/>
                <a:ea typeface="+mn-ea"/>
                <a:cs typeface="+mn-cs"/>
              </a:rPr>
              <a:t>。德国柏林工业大学的</a:t>
            </a:r>
            <a:r>
              <a:rPr lang="en-US" altLang="zh-CN" sz="1200" kern="1200" dirty="0" err="1" smtClean="0">
                <a:solidFill>
                  <a:schemeClr val="tx1"/>
                </a:solidFill>
                <a:effectLst/>
                <a:latin typeface="+mn-lt"/>
                <a:ea typeface="+mn-ea"/>
                <a:cs typeface="+mn-cs"/>
              </a:rPr>
              <a:t>Schutt</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[78]</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KNN</a:t>
            </a:r>
            <a:r>
              <a:rPr lang="zh-CN" altLang="zh-CN" sz="1200" kern="1200" dirty="0" smtClean="0">
                <a:solidFill>
                  <a:schemeClr val="tx1"/>
                </a:solidFill>
                <a:effectLst/>
                <a:latin typeface="+mn-lt"/>
                <a:ea typeface="+mn-ea"/>
                <a:cs typeface="+mn-cs"/>
              </a:rPr>
              <a:t>，能够准确、快速地预测大批量数据。</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313568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多篇文献中使用多种机器学习方法对钙钛矿的晶格常数进行了预测。新加坡高性能计算研究院的</a:t>
            </a:r>
            <a:r>
              <a:rPr lang="en-US" altLang="zh-CN" sz="1200" kern="1200" dirty="0" smtClean="0">
                <a:solidFill>
                  <a:schemeClr val="tx1"/>
                </a:solidFill>
                <a:effectLst/>
                <a:latin typeface="+mn-lt"/>
                <a:ea typeface="+mn-ea"/>
                <a:cs typeface="+mn-cs"/>
              </a:rPr>
              <a:t>Li</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[70]</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LR</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预测已知的</a:t>
            </a:r>
            <a:r>
              <a:rPr lang="en-US" altLang="zh-CN" sz="1200" kern="1200" dirty="0" smtClean="0">
                <a:solidFill>
                  <a:schemeClr val="tx1"/>
                </a:solidFill>
                <a:effectLst/>
                <a:latin typeface="+mn-lt"/>
                <a:ea typeface="+mn-ea"/>
                <a:cs typeface="+mn-cs"/>
              </a:rPr>
              <a:t>157</a:t>
            </a:r>
            <a:r>
              <a:rPr lang="zh-CN" altLang="zh-CN" sz="1200" kern="1200" dirty="0" smtClean="0">
                <a:solidFill>
                  <a:schemeClr val="tx1"/>
                </a:solidFill>
                <a:effectLst/>
                <a:latin typeface="+mn-lt"/>
                <a:ea typeface="+mn-ea"/>
                <a:cs typeface="+mn-cs"/>
              </a:rPr>
              <a:t>种</a:t>
            </a:r>
            <a:r>
              <a:rPr lang="en-US" altLang="zh-CN" sz="1200" kern="1200" dirty="0" smtClean="0">
                <a:solidFill>
                  <a:schemeClr val="tx1"/>
                </a:solidFill>
                <a:effectLst/>
                <a:latin typeface="+mn-lt"/>
                <a:ea typeface="+mn-ea"/>
                <a:cs typeface="+mn-cs"/>
              </a:rPr>
              <a:t>GdFeO</a:t>
            </a:r>
            <a:r>
              <a:rPr lang="en-US" altLang="zh-CN" sz="1200" kern="1200" baseline="-25000" dirty="0" smtClean="0">
                <a:solidFill>
                  <a:schemeClr val="tx1"/>
                </a:solidFill>
                <a:effectLst/>
                <a:latin typeface="+mn-lt"/>
                <a:ea typeface="+mn-ea"/>
                <a:cs typeface="+mn-cs"/>
              </a:rPr>
              <a:t>3</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类型的</a:t>
            </a:r>
            <a:r>
              <a:rPr lang="en-US" altLang="zh-CN" sz="1200" kern="1200" dirty="0" smtClean="0">
                <a:solidFill>
                  <a:schemeClr val="tx1"/>
                </a:solidFill>
                <a:effectLst/>
                <a:latin typeface="+mn-lt"/>
                <a:ea typeface="+mn-ea"/>
                <a:cs typeface="+mn-cs"/>
              </a:rPr>
              <a:t>ABO</a:t>
            </a:r>
            <a:r>
              <a:rPr lang="en-US" altLang="zh-CN" sz="1200" kern="1200" baseline="-250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钙钛矿的晶格常数，</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相比于</a:t>
            </a:r>
            <a:r>
              <a:rPr lang="en-US" altLang="zh-CN" sz="1200" kern="1200" dirty="0" smtClean="0">
                <a:solidFill>
                  <a:schemeClr val="tx1"/>
                </a:solidFill>
                <a:effectLst/>
                <a:latin typeface="+mn-lt"/>
                <a:ea typeface="+mn-ea"/>
                <a:cs typeface="+mn-cs"/>
              </a:rPr>
              <a:t>LR</a:t>
            </a:r>
            <a:r>
              <a:rPr lang="zh-CN" altLang="zh-CN" sz="1200" kern="1200" dirty="0" smtClean="0">
                <a:solidFill>
                  <a:schemeClr val="tx1"/>
                </a:solidFill>
                <a:effectLst/>
                <a:latin typeface="+mn-lt"/>
                <a:ea typeface="+mn-ea"/>
                <a:cs typeface="+mn-cs"/>
              </a:rPr>
              <a:t>获得了更高的预测精度。巴基斯坦工程科学技术学院的</a:t>
            </a:r>
            <a:r>
              <a:rPr lang="en-US" altLang="zh-CN" sz="1200" kern="1200" dirty="0" err="1" smtClean="0">
                <a:solidFill>
                  <a:schemeClr val="tx1"/>
                </a:solidFill>
                <a:effectLst/>
                <a:latin typeface="+mn-lt"/>
                <a:ea typeface="+mn-ea"/>
                <a:cs typeface="+mn-cs"/>
              </a:rPr>
              <a:t>Javed</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[71]</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SVR</a:t>
            </a:r>
            <a:r>
              <a:rPr lang="zh-CN" altLang="zh-CN" sz="1200" kern="1200" dirty="0" smtClean="0">
                <a:solidFill>
                  <a:schemeClr val="tx1"/>
                </a:solidFill>
                <a:effectLst/>
                <a:latin typeface="+mn-lt"/>
                <a:ea typeface="+mn-ea"/>
                <a:cs typeface="+mn-cs"/>
              </a:rPr>
              <a:t>预测</a:t>
            </a:r>
            <a:r>
              <a:rPr lang="en-US" altLang="zh-CN" sz="1200" kern="1200" dirty="0" smtClean="0">
                <a:solidFill>
                  <a:schemeClr val="tx1"/>
                </a:solidFill>
                <a:effectLst/>
                <a:latin typeface="+mn-lt"/>
                <a:ea typeface="+mn-ea"/>
                <a:cs typeface="+mn-cs"/>
              </a:rPr>
              <a:t>ABO</a:t>
            </a:r>
            <a:r>
              <a:rPr lang="en-US" altLang="zh-CN" sz="1200" kern="1200" baseline="-250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钙钛矿的晶格常数，结果证明，在相同情况下</a:t>
            </a:r>
            <a:r>
              <a:rPr lang="en-US" altLang="zh-CN" sz="1200" kern="1200" dirty="0" smtClean="0">
                <a:solidFill>
                  <a:schemeClr val="tx1"/>
                </a:solidFill>
                <a:effectLst/>
                <a:latin typeface="+mn-lt"/>
                <a:ea typeface="+mn-ea"/>
                <a:cs typeface="+mn-cs"/>
              </a:rPr>
              <a:t>SVR</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PAD</a:t>
            </a:r>
            <a:r>
              <a:rPr lang="zh-CN" altLang="zh-CN" sz="1200" kern="1200" dirty="0" smtClean="0">
                <a:solidFill>
                  <a:schemeClr val="tx1"/>
                </a:solidFill>
                <a:effectLst/>
                <a:latin typeface="+mn-lt"/>
                <a:ea typeface="+mn-ea"/>
                <a:cs typeface="+mn-cs"/>
              </a:rPr>
              <a:t>和计算时间都优于</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。巴基斯坦工程和应用科学学院的</a:t>
            </a:r>
            <a:r>
              <a:rPr lang="en-US" altLang="zh-CN" sz="1200" kern="1200" dirty="0" smtClean="0">
                <a:solidFill>
                  <a:schemeClr val="tx1"/>
                </a:solidFill>
                <a:effectLst/>
                <a:latin typeface="+mn-lt"/>
                <a:ea typeface="+mn-ea"/>
                <a:cs typeface="+mn-cs"/>
              </a:rPr>
              <a:t>Majid</a:t>
            </a:r>
            <a:r>
              <a:rPr lang="zh-CN" altLang="zh-CN"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[72][73]</a:t>
            </a: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SVR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GRNN</a:t>
            </a:r>
            <a:r>
              <a:rPr lang="zh-CN" altLang="zh-CN" sz="1200" kern="1200" dirty="0" smtClean="0">
                <a:solidFill>
                  <a:schemeClr val="tx1"/>
                </a:solidFill>
                <a:effectLst/>
                <a:latin typeface="+mn-lt"/>
                <a:ea typeface="+mn-ea"/>
                <a:cs typeface="+mn-cs"/>
              </a:rPr>
              <a:t>等多种机器学习方法预测钙钛矿的晶格常数，各方法都有较好的预测精度，其中</a:t>
            </a:r>
            <a:r>
              <a:rPr lang="en-US" altLang="zh-CN" sz="1200" kern="1200" dirty="0" smtClean="0">
                <a:solidFill>
                  <a:schemeClr val="tx1"/>
                </a:solidFill>
                <a:effectLst/>
                <a:latin typeface="+mn-lt"/>
                <a:ea typeface="+mn-ea"/>
                <a:cs typeface="+mn-cs"/>
              </a:rPr>
              <a:t>SVR</a:t>
            </a:r>
            <a:r>
              <a:rPr lang="zh-CN" altLang="zh-CN" sz="1200" kern="1200" dirty="0" smtClean="0">
                <a:solidFill>
                  <a:schemeClr val="tx1"/>
                </a:solidFill>
                <a:effectLst/>
                <a:latin typeface="+mn-lt"/>
                <a:ea typeface="+mn-ea"/>
                <a:cs typeface="+mn-cs"/>
              </a:rPr>
              <a:t>的表现最好。</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38806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机器学习应用于新材料发现的一般过程，主要包括学习系统和预测系统。学习同由数据清洗、特征选择、模型的训练和测试构成；预测系统则使用学习系统中获得的模型进行成分和结构的预测。</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192775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smtClean="0"/>
              <a:t>标题</a:t>
            </a:r>
            <a:endParaRPr lang="zh-CN" altLang="zh-CN" dirty="0" smtClean="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smtClean="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smtClean="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smtClean="0"/>
              <a:t>第二级</a:t>
            </a:r>
          </a:p>
        </p:txBody>
      </p:sp>
    </p:spTree>
    <p:extLst>
      <p:ext uri="{BB962C8B-B14F-4D97-AF65-F5344CB8AC3E}">
        <p14:creationId xmlns:p14="http://schemas.microsoft.com/office/powerpoint/2010/main" val="11459815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smtClean="0"/>
              <a:t>单击此处编辑母版标题样式</a:t>
            </a:r>
            <a:endParaRPr lang="zh-CN" altLang="en-US" dirty="0"/>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smtClean="0"/>
              <a:t>第二级</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smtClean="0"/>
              <a:t>Thank you!</a:t>
            </a:r>
            <a:endParaRPr lang="zh-CN" altLang="en-US" dirty="0" smtClean="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8.png"/><Relationship Id="rId2" Type="http://schemas.openxmlformats.org/officeDocument/2006/relationships/slideLayout" Target="../slideLayouts/slideLayout12.xml"/><Relationship Id="rId16"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7.jpeg"/><Relationship Id="rId10" Type="http://schemas.openxmlformats.org/officeDocument/2006/relationships/slideLayout" Target="../slideLayouts/slideLayout20.xml"/><Relationship Id="rId19" Type="http://schemas.openxmlformats.org/officeDocument/2006/relationships/image" Target="../media/image10.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smtClean="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smtClean="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2016/10/3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iming>
    <p:tnLst>
      <p:par>
        <p:cTn id="1" dur="indefinite" restart="never" nodeType="tmRoot"/>
      </p:par>
    </p:tnLst>
  </p:timing>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emf"/><Relationship Id="rId5" Type="http://schemas.openxmlformats.org/officeDocument/2006/relationships/package" Target="../embeddings/Microsoft_Visio___5555.vsdx"/><Relationship Id="rId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emf"/><Relationship Id="rId5" Type="http://schemas.openxmlformats.org/officeDocument/2006/relationships/package" Target="../embeddings/Microsoft_Visio___6666.vsdx"/><Relationship Id="rId4"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gif"/><Relationship Id="rId5" Type="http://schemas.openxmlformats.org/officeDocument/2006/relationships/image" Target="../media/image11.emf"/><Relationship Id="rId4" Type="http://schemas.openxmlformats.org/officeDocument/2006/relationships/package" Target="../embeddings/Microsoft_Visio___1111.vsdx"/></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4.emf"/><Relationship Id="rId4" Type="http://schemas.openxmlformats.org/officeDocument/2006/relationships/package" Target="../embeddings/Microsoft_Visio___7777.vsdx"/></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5.emf"/><Relationship Id="rId4" Type="http://schemas.openxmlformats.org/officeDocument/2006/relationships/package" Target="../embeddings/Microsoft_Visio___8888.vsdx"/></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6.emf"/><Relationship Id="rId4" Type="http://schemas.openxmlformats.org/officeDocument/2006/relationships/package" Target="../embeddings/Microsoft_Visio___899.vsdx"/></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7.emf"/><Relationship Id="rId4" Type="http://schemas.openxmlformats.org/officeDocument/2006/relationships/package" Target="../embeddings/Microsoft_Visio___91010.vsdx"/></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9.wmf"/><Relationship Id="rId5" Type="http://schemas.openxmlformats.org/officeDocument/2006/relationships/package" Target="../embeddings/Microsoft_Visio___1111111111111111.vsdx"/><Relationship Id="rId4" Type="http://schemas.openxmlformats.org/officeDocument/2006/relationships/oleObject" Target="../embeddings/oleObject13.bin"/></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0.emf"/><Relationship Id="rId4" Type="http://schemas.openxmlformats.org/officeDocument/2006/relationships/package" Target="../embeddings/Microsoft_Visio___12111212.vsdx"/></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1.emf"/><Relationship Id="rId4" Type="http://schemas.openxmlformats.org/officeDocument/2006/relationships/package" Target="../embeddings/Microsoft_Visio___13121313.vsdx"/></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24.emf"/><Relationship Id="rId4" Type="http://schemas.openxmlformats.org/officeDocument/2006/relationships/diagramLayout" Target="../diagrams/layout9.xml"/><Relationship Id="rId9" Type="http://schemas.openxmlformats.org/officeDocument/2006/relationships/package" Target="../embeddings/Microsoft_Visio___7131414.vsdx"/></Relationships>
</file>

<file path=ppt/slides/_rels/slide5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32.emf"/><Relationship Id="rId4" Type="http://schemas.openxmlformats.org/officeDocument/2006/relationships/oleObject" Target="../embeddings/oleObject17.bin"/></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gif"/><Relationship Id="rId5" Type="http://schemas.openxmlformats.org/officeDocument/2006/relationships/image" Target="../media/image13.w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package" Target="../embeddings/Microsoft_Visio___2222.vsdx"/></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emf"/><Relationship Id="rId5" Type="http://schemas.openxmlformats.org/officeDocument/2006/relationships/package" Target="../embeddings/Microsoft_Visio___3333.vsdx"/><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package" Target="../embeddings/Microsoft_Visio___4444.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2000" y="1600200"/>
            <a:ext cx="7772400" cy="1143000"/>
          </a:xfrm>
        </p:spPr>
        <p:txBody>
          <a:bodyPr/>
          <a:lstStyle/>
          <a:p>
            <a:pPr eaLnBrk="1" hangingPunct="1"/>
            <a:r>
              <a:rPr lang="zh-CN" altLang="en-US" b="1" dirty="0" smtClean="0">
                <a:solidFill>
                  <a:schemeClr val="tx1"/>
                </a:solidFill>
              </a:rPr>
              <a:t>材料科学中的机器学习</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a:t>
            </a:r>
            <a:r>
              <a:rPr lang="zh-CN" altLang="en-US" sz="2400" dirty="0" smtClean="0"/>
              <a:t>大学 刘悦、施思齐、张博锋</a:t>
            </a:r>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716201337"/>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9256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机器学习在材料属性预测中的应用</a:t>
            </a:r>
          </a:p>
        </p:txBody>
      </p:sp>
      <p:sp>
        <p:nvSpPr>
          <p:cNvPr id="3" name="内容占位符 2"/>
          <p:cNvSpPr>
            <a:spLocks noGrp="1"/>
          </p:cNvSpPr>
          <p:nvPr>
            <p:ph idx="1"/>
          </p:nvPr>
        </p:nvSpPr>
        <p:spPr>
          <a:xfrm>
            <a:off x="0" y="836713"/>
            <a:ext cx="9057184" cy="1728192"/>
          </a:xfrm>
        </p:spPr>
        <p:txBody>
          <a:bodyPr>
            <a:normAutofit/>
          </a:bodyPr>
          <a:lstStyle/>
          <a:p>
            <a:pPr marL="0" indent="0">
              <a:buNone/>
            </a:pPr>
            <a:r>
              <a:rPr lang="zh-CN" altLang="en-US" sz="2400" dirty="0" smtClean="0"/>
              <a:t>        传统</a:t>
            </a:r>
            <a:r>
              <a:rPr lang="zh-CN" altLang="en-US" sz="2400" dirty="0"/>
              <a:t>的</a:t>
            </a:r>
            <a:r>
              <a:rPr lang="zh-CN" altLang="en-US" sz="2400" dirty="0">
                <a:solidFill>
                  <a:srgbClr val="00B050"/>
                </a:solidFill>
              </a:rPr>
              <a:t>实验测量和计算模拟</a:t>
            </a:r>
            <a:r>
              <a:rPr lang="zh-CN" altLang="en-US" sz="2400" dirty="0"/>
              <a:t>材料属性进行预测，需要花费大量的时间和资源且预测效果不佳，甚至无法实现</a:t>
            </a:r>
            <a:r>
              <a:rPr lang="zh-CN" altLang="en-US" sz="2400" dirty="0" smtClean="0"/>
              <a:t>。</a:t>
            </a:r>
            <a:endParaRPr lang="en-US" altLang="zh-CN" sz="2400" dirty="0" smtClean="0"/>
          </a:p>
          <a:p>
            <a:pPr marL="0" indent="0">
              <a:buNone/>
            </a:pPr>
            <a:r>
              <a:rPr lang="en-US" altLang="zh-CN" sz="2400" dirty="0">
                <a:solidFill>
                  <a:srgbClr val="00B050"/>
                </a:solidFill>
              </a:rPr>
              <a:t> </a:t>
            </a:r>
            <a:r>
              <a:rPr lang="en-US" altLang="zh-CN" sz="2400" dirty="0" smtClean="0">
                <a:solidFill>
                  <a:srgbClr val="00B050"/>
                </a:solidFill>
              </a:rPr>
              <a:t>       </a:t>
            </a:r>
            <a:r>
              <a:rPr lang="zh-CN" altLang="en-US" sz="2400" dirty="0" smtClean="0">
                <a:solidFill>
                  <a:srgbClr val="00B050"/>
                </a:solidFill>
              </a:rPr>
              <a:t>机器学习</a:t>
            </a:r>
            <a:r>
              <a:rPr lang="zh-CN" altLang="en-US" sz="2400" dirty="0"/>
              <a:t>通过分析和映射材料属性和其相关因素之间的关系，以较低的时间和资源，对材料属性预测有较高的预测精度。</a:t>
            </a:r>
          </a:p>
        </p:txBody>
      </p:sp>
      <p:sp>
        <p:nvSpPr>
          <p:cNvPr id="4" name="Rectangle 2"/>
          <p:cNvSpPr>
            <a:spLocks noChangeArrowheads="1"/>
          </p:cNvSpPr>
          <p:nvPr/>
        </p:nvSpPr>
        <p:spPr bwMode="auto">
          <a:xfrm>
            <a:off x="-3708920" y="-239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900129242"/>
              </p:ext>
            </p:extLst>
          </p:nvPr>
        </p:nvGraphicFramePr>
        <p:xfrm>
          <a:off x="1475656" y="2386845"/>
          <a:ext cx="5725144" cy="4138499"/>
        </p:xfrm>
        <a:graphic>
          <a:graphicData uri="http://schemas.openxmlformats.org/presentationml/2006/ole">
            <mc:AlternateContent xmlns:mc="http://schemas.openxmlformats.org/markup-compatibility/2006">
              <mc:Choice xmlns:v="urn:schemas-microsoft-com:vml" Requires="v">
                <p:oleObj spid="_x0000_s15385" name="Visio" r:id="rId5" imgW="5305296" imgH="3847814" progId="Visio.Drawing.15">
                  <p:embed/>
                </p:oleObj>
              </mc:Choice>
              <mc:Fallback>
                <p:oleObj name="Visio" r:id="rId5" imgW="5305296" imgH="3847814"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656" y="2386845"/>
                        <a:ext cx="5725144" cy="4138499"/>
                      </a:xfrm>
                      <a:prstGeom prst="rect">
                        <a:avLst/>
                      </a:prstGeom>
                      <a:noFill/>
                    </p:spPr>
                  </p:pic>
                </p:oleObj>
              </mc:Fallback>
            </mc:AlternateContent>
          </a:graphicData>
        </a:graphic>
      </p:graphicFrame>
    </p:spTree>
    <p:extLst>
      <p:ext uri="{BB962C8B-B14F-4D97-AF65-F5344CB8AC3E}">
        <p14:creationId xmlns:p14="http://schemas.microsoft.com/office/powerpoint/2010/main" val="1805327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宏观属性</a:t>
            </a:r>
            <a:r>
              <a:rPr lang="zh-CN" altLang="en-US" dirty="0" smtClean="0"/>
              <a:t>预测（</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pPr marL="0" indent="0">
              <a:buNone/>
            </a:pPr>
            <a:r>
              <a:rPr lang="en-US" altLang="zh-CN" dirty="0" smtClean="0"/>
              <a:t>										      </a:t>
            </a:r>
            <a:r>
              <a:rPr lang="zh-CN" altLang="zh-CN" sz="2400" dirty="0" smtClean="0"/>
              <a:t>目前</a:t>
            </a:r>
            <a:r>
              <a:rPr lang="zh-CN" altLang="zh-CN" sz="2400" dirty="0"/>
              <a:t>材料宏观性能的研究主要集中在材料宏观性能与微观结构之间的构效关系 （</a:t>
            </a:r>
            <a:r>
              <a:rPr lang="en-US" altLang="zh-CN" sz="2400" dirty="0"/>
              <a:t>QSARs</a:t>
            </a:r>
            <a:r>
              <a:rPr lang="zh-CN" altLang="zh-CN" sz="2400" dirty="0"/>
              <a:t>），这其中就包括材料性能的预测</a:t>
            </a:r>
            <a:r>
              <a:rPr lang="zh-CN" altLang="zh-CN" sz="2400" dirty="0" smtClean="0"/>
              <a:t>。</a:t>
            </a:r>
            <a:endParaRPr lang="en-US" altLang="zh-CN" sz="2400" dirty="0" smtClean="0"/>
          </a:p>
          <a:p>
            <a:pPr marL="0" indent="0">
              <a:buNone/>
            </a:pPr>
            <a:r>
              <a:rPr lang="en-US" altLang="zh-CN" sz="2400" dirty="0"/>
              <a:t> </a:t>
            </a:r>
            <a:r>
              <a:rPr lang="en-US" altLang="zh-CN" sz="2400" dirty="0" smtClean="0"/>
              <a:t>       </a:t>
            </a:r>
            <a:r>
              <a:rPr lang="zh-CN" altLang="zh-CN" sz="2400" dirty="0" smtClean="0"/>
              <a:t>机器学习</a:t>
            </a:r>
            <a:r>
              <a:rPr lang="zh-CN" altLang="zh-CN" sz="2400" dirty="0"/>
              <a:t>方法已广泛适用于材料宏观性能预测，研究内容包括</a:t>
            </a:r>
            <a:r>
              <a:rPr lang="zh-CN" altLang="zh-CN" sz="2400" dirty="0">
                <a:solidFill>
                  <a:srgbClr val="00B050"/>
                </a:solidFill>
              </a:rPr>
              <a:t>金属材料的抗腐蚀性、导电材料的离子电导率、非晶体的玻璃转变点温度</a:t>
            </a:r>
            <a:r>
              <a:rPr lang="zh-CN" altLang="zh-CN" sz="2400" dirty="0" smtClean="0"/>
              <a:t>等</a:t>
            </a:r>
            <a:r>
              <a:rPr lang="zh-CN" altLang="en-US" sz="2400" dirty="0" smtClean="0"/>
              <a:t>。</a:t>
            </a:r>
            <a:endParaRPr lang="en-US" altLang="zh-CN" sz="2400" dirty="0" smtClean="0"/>
          </a:p>
          <a:p>
            <a:pPr marL="0" indent="0">
              <a:buNone/>
            </a:pPr>
            <a:r>
              <a:rPr lang="en-US" altLang="zh-CN" sz="2400" dirty="0"/>
              <a:t>	</a:t>
            </a:r>
            <a:r>
              <a:rPr lang="en-US" altLang="zh-CN" sz="2400" dirty="0" smtClean="0"/>
              <a:t>       </a:t>
            </a:r>
            <a:r>
              <a:rPr lang="zh-CN" altLang="en-US" sz="2400" dirty="0" smtClean="0"/>
              <a:t>常用方法：</a:t>
            </a:r>
            <a:endParaRPr lang="en-US" altLang="zh-CN" sz="2400" dirty="0" smtClean="0"/>
          </a:p>
          <a:p>
            <a:pPr>
              <a:buFont typeface="Wingdings" panose="05000000000000000000" pitchFamily="2" charset="2"/>
              <a:buChar char="Ø"/>
            </a:pPr>
            <a:r>
              <a:rPr lang="zh-CN" altLang="zh-CN" sz="2400" dirty="0"/>
              <a:t>人工神经网络</a:t>
            </a:r>
            <a:r>
              <a:rPr lang="en-US" altLang="zh-CN" sz="2400" dirty="0" smtClean="0"/>
              <a:t>ANN</a:t>
            </a:r>
          </a:p>
          <a:p>
            <a:pPr>
              <a:buFont typeface="Wingdings" panose="05000000000000000000" pitchFamily="2" charset="2"/>
              <a:buChar char="Ø"/>
            </a:pPr>
            <a:r>
              <a:rPr lang="zh-CN" altLang="zh-CN" sz="2400" dirty="0" smtClean="0"/>
              <a:t>支持</a:t>
            </a:r>
            <a:r>
              <a:rPr lang="zh-CN" altLang="zh-CN" sz="2400" dirty="0"/>
              <a:t>向量机</a:t>
            </a:r>
            <a:r>
              <a:rPr lang="en-US" altLang="zh-CN" sz="2400" dirty="0"/>
              <a:t>SVM</a:t>
            </a:r>
            <a:endParaRPr lang="en-US" altLang="zh-CN" sz="2400" dirty="0" smtClean="0"/>
          </a:p>
          <a:p>
            <a:pPr marL="0" indent="0">
              <a:buNone/>
            </a:pPr>
            <a:endParaRPr lang="en-US" altLang="zh-CN" sz="2400" dirty="0"/>
          </a:p>
          <a:p>
            <a:pPr marL="0" indent="0">
              <a:buNone/>
            </a:pPr>
            <a:endParaRPr lang="zh-CN" altLang="en-US" dirty="0"/>
          </a:p>
        </p:txBody>
      </p:sp>
    </p:spTree>
    <p:extLst>
      <p:ext uri="{BB962C8B-B14F-4D97-AF65-F5344CB8AC3E}">
        <p14:creationId xmlns:p14="http://schemas.microsoft.com/office/powerpoint/2010/main" val="922374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3469"/>
            <a:ext cx="8229600" cy="796950"/>
          </a:xfrm>
        </p:spPr>
        <p:txBody>
          <a:bodyPr/>
          <a:lstStyle/>
          <a:p>
            <a:r>
              <a:rPr lang="zh-CN" altLang="en-US" dirty="0"/>
              <a:t>宏观属性预测</a:t>
            </a:r>
            <a:r>
              <a:rPr lang="zh-CN" altLang="en-US" dirty="0" smtClean="0"/>
              <a:t>（</a:t>
            </a:r>
            <a:r>
              <a:rPr lang="en-US" altLang="zh-CN" dirty="0" smtClean="0"/>
              <a:t>2</a:t>
            </a:r>
            <a:r>
              <a:rPr lang="zh-CN" altLang="en-US" dirty="0" smtClean="0"/>
              <a: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773666416"/>
              </p:ext>
            </p:extLst>
          </p:nvPr>
        </p:nvGraphicFramePr>
        <p:xfrm>
          <a:off x="179512" y="1340768"/>
          <a:ext cx="8805666" cy="5059797"/>
        </p:xfrm>
        <a:graphic>
          <a:graphicData uri="http://schemas.openxmlformats.org/drawingml/2006/table">
            <a:tbl>
              <a:tblPr firstRow="1" firstCol="1" bandRow="1">
                <a:tableStyleId>{5C22544A-7EE6-4342-B048-85BDC9FD1C3A}</a:tableStyleId>
              </a:tblPr>
              <a:tblGrid>
                <a:gridCol w="1467611"/>
                <a:gridCol w="1467611"/>
                <a:gridCol w="1467611"/>
                <a:gridCol w="1467611"/>
                <a:gridCol w="1467611"/>
                <a:gridCol w="1467611"/>
              </a:tblGrid>
              <a:tr h="708363">
                <a:tc>
                  <a:txBody>
                    <a:bodyPr/>
                    <a:lstStyle/>
                    <a:p>
                      <a:pPr algn="ctr">
                        <a:spcAft>
                          <a:spcPts val="0"/>
                        </a:spcAft>
                      </a:pPr>
                      <a:r>
                        <a:rPr lang="zh-CN" sz="1600" kern="0" dirty="0">
                          <a:effectLst/>
                        </a:rPr>
                        <a:t>文献</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Guo(2005)</a:t>
                      </a:r>
                      <a:endParaRPr lang="zh-CN" sz="1600" kern="100">
                        <a:effectLst/>
                      </a:endParaRPr>
                    </a:p>
                    <a:p>
                      <a:pPr algn="ctr">
                        <a:spcAft>
                          <a:spcPts val="0"/>
                        </a:spcAft>
                      </a:pPr>
                      <a:r>
                        <a:rPr lang="en-US" sz="1600" kern="0">
                          <a:effectLst/>
                        </a:rPr>
                        <a:t>[52]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Scott(2007) [59]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Chen(2008</a:t>
                      </a:r>
                      <a:r>
                        <a:rPr lang="en-US" sz="1600" kern="0" dirty="0" smtClean="0">
                          <a:effectLst/>
                        </a:rPr>
                        <a:t>)</a:t>
                      </a:r>
                    </a:p>
                    <a:p>
                      <a:pPr algn="ctr">
                        <a:spcAft>
                          <a:spcPts val="0"/>
                        </a:spcAft>
                      </a:pPr>
                      <a:r>
                        <a:rPr lang="en-US" sz="1600" kern="0" dirty="0" smtClean="0">
                          <a:effectLst/>
                        </a:rPr>
                        <a:t>[</a:t>
                      </a:r>
                      <a:r>
                        <a:rPr lang="en-US" sz="1600" kern="0" dirty="0">
                          <a:effectLst/>
                        </a:rPr>
                        <a:t>55]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Saldana(2012</a:t>
                      </a:r>
                      <a:r>
                        <a:rPr lang="en-US" sz="1600" kern="0" dirty="0" smtClean="0">
                          <a:effectLst/>
                        </a:rPr>
                        <a:t>)</a:t>
                      </a:r>
                    </a:p>
                    <a:p>
                      <a:pPr algn="ctr">
                        <a:spcAft>
                          <a:spcPts val="0"/>
                        </a:spcAft>
                      </a:pPr>
                      <a:r>
                        <a:rPr lang="en-US" sz="1600" kern="0" dirty="0" smtClean="0">
                          <a:effectLst/>
                        </a:rPr>
                        <a:t>[</a:t>
                      </a:r>
                      <a:r>
                        <a:rPr lang="en-US" sz="1600" kern="0" dirty="0">
                          <a:effectLst/>
                        </a:rPr>
                        <a:t>58]</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Gajewski(2014)[56]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020043">
                <a:tc>
                  <a:txBody>
                    <a:bodyPr/>
                    <a:lstStyle/>
                    <a:p>
                      <a:pPr algn="ctr">
                        <a:spcAft>
                          <a:spcPts val="0"/>
                        </a:spcAft>
                      </a:pPr>
                      <a:r>
                        <a:rPr lang="zh-CN" sz="1600" kern="0">
                          <a:effectLst/>
                        </a:rPr>
                        <a:t>研究机构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英国贝尔法斯特皇后大学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英国伦敦大学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美国费城大学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rPr>
                        <a:t>法国吕埃尔石油研究院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波兰卢布林</a:t>
                      </a:r>
                      <a:endParaRPr lang="zh-CN" sz="1600" kern="100">
                        <a:effectLst/>
                      </a:endParaRPr>
                    </a:p>
                    <a:p>
                      <a:pPr algn="ctr">
                        <a:spcAft>
                          <a:spcPts val="0"/>
                        </a:spcAft>
                      </a:pPr>
                      <a:r>
                        <a:rPr lang="zh-CN" sz="1600" kern="0">
                          <a:effectLst/>
                        </a:rPr>
                        <a:t>工业大学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708363">
                <a:tc>
                  <a:txBody>
                    <a:bodyPr/>
                    <a:lstStyle/>
                    <a:p>
                      <a:pPr algn="ctr">
                        <a:spcAft>
                          <a:spcPts val="0"/>
                        </a:spcAft>
                      </a:pPr>
                      <a:r>
                        <a:rPr lang="zh-CN" sz="1600" kern="0">
                          <a:effectLst/>
                        </a:rPr>
                        <a:t>预测属性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钛合金</a:t>
                      </a:r>
                      <a:r>
                        <a:rPr lang="zh-CN" sz="1600" kern="100">
                          <a:effectLst/>
                        </a:rPr>
                        <a:t>β转变温度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陶瓷材料功能属性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玻璃转变点</a:t>
                      </a:r>
                      <a:endParaRPr lang="zh-CN" sz="1600" kern="100">
                        <a:effectLst/>
                      </a:endParaRPr>
                    </a:p>
                    <a:p>
                      <a:pPr algn="ctr">
                        <a:spcAft>
                          <a:spcPts val="0"/>
                        </a:spcAft>
                      </a:pPr>
                      <a:r>
                        <a:rPr lang="zh-CN" sz="1600" kern="0">
                          <a:effectLst/>
                        </a:rPr>
                        <a:t>温度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rPr>
                        <a:t>生物燃料的密度和粘度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路面裂纹扩展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922957">
                <a:tc>
                  <a:txBody>
                    <a:bodyPr/>
                    <a:lstStyle/>
                    <a:p>
                      <a:pPr algn="ctr">
                        <a:spcAft>
                          <a:spcPts val="0"/>
                        </a:spcAft>
                      </a:pPr>
                      <a:r>
                        <a:rPr lang="zh-CN" sz="1600" kern="0">
                          <a:effectLst/>
                        </a:rPr>
                        <a:t>机器学习方法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ANN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ANN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BP-ANN/LR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ANN/SVM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RBF-ANN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700071">
                <a:tc>
                  <a:txBody>
                    <a:bodyPr/>
                    <a:lstStyle/>
                    <a:p>
                      <a:pPr algn="ctr">
                        <a:spcAft>
                          <a:spcPts val="0"/>
                        </a:spcAft>
                      </a:pPr>
                      <a:r>
                        <a:rPr lang="zh-CN" sz="1600" kern="0">
                          <a:effectLst/>
                        </a:rPr>
                        <a:t>成果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600" kern="100">
                          <a:effectLst/>
                        </a:rPr>
                        <a:t>准确地预测了预测钛合金和铝合金化学的β转变温度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600" kern="100" dirty="0">
                          <a:effectLst/>
                        </a:rPr>
                        <a:t>RMSE</a:t>
                      </a:r>
                      <a:r>
                        <a:rPr lang="zh-CN" sz="1600" kern="100" dirty="0">
                          <a:effectLst/>
                        </a:rPr>
                        <a:t>达到</a:t>
                      </a:r>
                      <a:r>
                        <a:rPr lang="en-US" sz="1600" kern="100" dirty="0">
                          <a:effectLst/>
                        </a:rPr>
                        <a:t>13.21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rPr>
                        <a:t>两种方法的平均误差分别达到了</a:t>
                      </a:r>
                      <a:r>
                        <a:rPr lang="en-US" sz="1600" kern="100" dirty="0">
                          <a:effectLst/>
                        </a:rPr>
                        <a:t>17K</a:t>
                      </a:r>
                      <a:r>
                        <a:rPr lang="zh-CN" sz="1600" kern="100" dirty="0">
                          <a:effectLst/>
                        </a:rPr>
                        <a:t>和</a:t>
                      </a:r>
                      <a:r>
                        <a:rPr lang="en-US" sz="1600" kern="100" dirty="0">
                          <a:effectLst/>
                        </a:rPr>
                        <a:t>30K</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600" kern="100">
                          <a:effectLst/>
                        </a:rPr>
                        <a:t>较好的预测了生物燃料的密度和粘度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rPr>
                        <a:t>发现沥青层厚度的减少会导致路面裂缝显著增多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5" name="文本框 4"/>
          <p:cNvSpPr txBox="1"/>
          <p:nvPr/>
        </p:nvSpPr>
        <p:spPr>
          <a:xfrm>
            <a:off x="179512" y="836712"/>
            <a:ext cx="6696744" cy="461665"/>
          </a:xfrm>
          <a:prstGeom prst="rect">
            <a:avLst/>
          </a:prstGeom>
          <a:noFill/>
        </p:spPr>
        <p:txBody>
          <a:bodyPr wrap="square" rtlCol="0">
            <a:spAutoFit/>
          </a:bodyPr>
          <a:lstStyle/>
          <a:p>
            <a:r>
              <a:rPr lang="zh-CN" altLang="zh-CN" sz="2400" dirty="0">
                <a:latin typeface="华文新魏" panose="02010800040101010101" pitchFamily="2" charset="-122"/>
                <a:ea typeface="华文新魏" panose="02010800040101010101" pitchFamily="2" charset="-122"/>
              </a:rPr>
              <a:t>欧美国家使用机器学习在宏观属性预测中的</a:t>
            </a:r>
            <a:r>
              <a:rPr lang="zh-CN" altLang="zh-CN" sz="2400" dirty="0" smtClean="0">
                <a:latin typeface="华文新魏" panose="02010800040101010101" pitchFamily="2" charset="-122"/>
                <a:ea typeface="华文新魏" panose="02010800040101010101" pitchFamily="2" charset="-122"/>
              </a:rPr>
              <a:t>应用</a:t>
            </a:r>
            <a:r>
              <a:rPr lang="zh-CN" altLang="en-US" sz="2400" dirty="0" smtClean="0">
                <a:latin typeface="华文新魏" panose="02010800040101010101" pitchFamily="2" charset="-122"/>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9020082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3469"/>
            <a:ext cx="8229600" cy="796950"/>
          </a:xfrm>
        </p:spPr>
        <p:txBody>
          <a:bodyPr/>
          <a:lstStyle/>
          <a:p>
            <a:r>
              <a:rPr lang="zh-CN" altLang="en-US" dirty="0"/>
              <a:t>宏观属性预测</a:t>
            </a:r>
            <a:r>
              <a:rPr lang="zh-CN" altLang="en-US" dirty="0" smtClean="0"/>
              <a:t>（</a:t>
            </a:r>
            <a:r>
              <a:rPr lang="en-US" altLang="zh-CN" dirty="0" smtClean="0"/>
              <a:t>3</a:t>
            </a:r>
            <a:r>
              <a:rPr lang="zh-CN" altLang="en-US" dirty="0" smtClean="0"/>
              <a:t>）</a:t>
            </a:r>
            <a:endParaRPr lang="zh-CN" altLang="en-US" dirty="0"/>
          </a:p>
        </p:txBody>
      </p:sp>
      <p:sp>
        <p:nvSpPr>
          <p:cNvPr id="5" name="文本框 4"/>
          <p:cNvSpPr txBox="1"/>
          <p:nvPr/>
        </p:nvSpPr>
        <p:spPr>
          <a:xfrm>
            <a:off x="251520" y="879103"/>
            <a:ext cx="6696744" cy="461665"/>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亚洲</a:t>
            </a:r>
            <a:r>
              <a:rPr lang="zh-CN" altLang="zh-CN" sz="2400" dirty="0" smtClean="0">
                <a:latin typeface="华文新魏" panose="02010800040101010101" pitchFamily="2" charset="-122"/>
                <a:ea typeface="华文新魏" panose="02010800040101010101" pitchFamily="2" charset="-122"/>
              </a:rPr>
              <a:t>国家</a:t>
            </a:r>
            <a:r>
              <a:rPr lang="zh-CN" altLang="zh-CN" sz="2400" dirty="0">
                <a:latin typeface="华文新魏" panose="02010800040101010101" pitchFamily="2" charset="-122"/>
                <a:ea typeface="华文新魏" panose="02010800040101010101" pitchFamily="2" charset="-122"/>
              </a:rPr>
              <a:t>使用机器学习在宏观属性预测中的</a:t>
            </a:r>
            <a:r>
              <a:rPr lang="zh-CN" altLang="zh-CN" sz="2400" dirty="0" smtClean="0">
                <a:latin typeface="华文新魏" panose="02010800040101010101" pitchFamily="2" charset="-122"/>
                <a:ea typeface="华文新魏" panose="02010800040101010101" pitchFamily="2" charset="-122"/>
              </a:rPr>
              <a:t>应用</a:t>
            </a:r>
            <a:r>
              <a:rPr lang="zh-CN" altLang="en-US" sz="2400" dirty="0" smtClean="0">
                <a:latin typeface="华文新魏" panose="02010800040101010101" pitchFamily="2" charset="-122"/>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53386989"/>
              </p:ext>
            </p:extLst>
          </p:nvPr>
        </p:nvGraphicFramePr>
        <p:xfrm>
          <a:off x="323528" y="1412776"/>
          <a:ext cx="8435976" cy="4968552"/>
        </p:xfrm>
        <a:graphic>
          <a:graphicData uri="http://schemas.openxmlformats.org/drawingml/2006/table">
            <a:tbl>
              <a:tblPr firstRow="1" firstCol="1" bandRow="1">
                <a:tableStyleId>{5C22544A-7EE6-4342-B048-85BDC9FD1C3A}</a:tableStyleId>
              </a:tblPr>
              <a:tblGrid>
                <a:gridCol w="1228278"/>
                <a:gridCol w="1683821"/>
                <a:gridCol w="1823858"/>
                <a:gridCol w="1823858"/>
                <a:gridCol w="1876161"/>
              </a:tblGrid>
              <a:tr h="637635">
                <a:tc>
                  <a:txBody>
                    <a:bodyPr/>
                    <a:lstStyle/>
                    <a:p>
                      <a:pPr algn="ctr">
                        <a:spcAft>
                          <a:spcPts val="0"/>
                        </a:spcAft>
                      </a:pPr>
                      <a:r>
                        <a:rPr lang="zh-CN" sz="2000" kern="0" dirty="0">
                          <a:effectLst/>
                        </a:rPr>
                        <a:t>文献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en-US" sz="2000" kern="0" dirty="0">
                          <a:effectLst/>
                        </a:rPr>
                        <a:t>Raj(2008) </a:t>
                      </a:r>
                      <a:endParaRPr lang="en-US" sz="2000" kern="0" dirty="0" smtClean="0">
                        <a:effectLst/>
                      </a:endParaRPr>
                    </a:p>
                    <a:p>
                      <a:pPr algn="ctr">
                        <a:spcAft>
                          <a:spcPts val="0"/>
                        </a:spcAft>
                      </a:pPr>
                      <a:r>
                        <a:rPr lang="en-US" sz="2000" kern="0" dirty="0" smtClean="0">
                          <a:effectLst/>
                        </a:rPr>
                        <a:t>[</a:t>
                      </a:r>
                      <a:r>
                        <a:rPr lang="en-US" sz="2000" kern="0" dirty="0">
                          <a:effectLst/>
                        </a:rPr>
                        <a:t>60]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en-US" sz="2000" kern="0" dirty="0" err="1">
                          <a:effectLst/>
                        </a:rPr>
                        <a:t>Altun</a:t>
                      </a:r>
                      <a:r>
                        <a:rPr lang="en-US" sz="2000" kern="0" dirty="0">
                          <a:effectLst/>
                        </a:rPr>
                        <a:t>(2008</a:t>
                      </a:r>
                      <a:r>
                        <a:rPr lang="en-US" sz="2000" kern="0" dirty="0" smtClean="0">
                          <a:effectLst/>
                        </a:rPr>
                        <a:t>)</a:t>
                      </a:r>
                    </a:p>
                    <a:p>
                      <a:pPr algn="ctr">
                        <a:spcAft>
                          <a:spcPts val="0"/>
                        </a:spcAft>
                      </a:pPr>
                      <a:r>
                        <a:rPr lang="en-US" sz="2000" kern="0" dirty="0" smtClean="0">
                          <a:effectLst/>
                        </a:rPr>
                        <a:t>[</a:t>
                      </a:r>
                      <a:r>
                        <a:rPr lang="en-US" sz="2000" kern="0" dirty="0">
                          <a:effectLst/>
                        </a:rPr>
                        <a:t>53]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en-US" sz="2000" kern="0" dirty="0">
                          <a:effectLst/>
                        </a:rPr>
                        <a:t>Fang(2008</a:t>
                      </a:r>
                      <a:r>
                        <a:rPr lang="en-US" sz="2000" kern="0" dirty="0" smtClean="0">
                          <a:effectLst/>
                        </a:rPr>
                        <a:t>)</a:t>
                      </a:r>
                    </a:p>
                    <a:p>
                      <a:pPr algn="ctr">
                        <a:spcAft>
                          <a:spcPts val="0"/>
                        </a:spcAft>
                      </a:pPr>
                      <a:r>
                        <a:rPr lang="en-US" sz="2000" kern="0" dirty="0" smtClean="0">
                          <a:effectLst/>
                        </a:rPr>
                        <a:t>[</a:t>
                      </a:r>
                      <a:r>
                        <a:rPr lang="en-US" sz="2000" kern="0" dirty="0">
                          <a:effectLst/>
                        </a:rPr>
                        <a:t>44]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en-US" sz="2000" kern="0" dirty="0">
                          <a:effectLst/>
                        </a:rPr>
                        <a:t>Maryam(2013</a:t>
                      </a:r>
                      <a:r>
                        <a:rPr lang="en-US" sz="2000" kern="0" dirty="0" smtClean="0">
                          <a:effectLst/>
                        </a:rPr>
                        <a:t>)</a:t>
                      </a:r>
                    </a:p>
                    <a:p>
                      <a:pPr algn="ctr">
                        <a:spcAft>
                          <a:spcPts val="0"/>
                        </a:spcAft>
                      </a:pPr>
                      <a:r>
                        <a:rPr lang="en-US" sz="2000" kern="0" dirty="0" smtClean="0">
                          <a:effectLst/>
                        </a:rPr>
                        <a:t>[</a:t>
                      </a:r>
                      <a:r>
                        <a:rPr lang="en-US" sz="2000" kern="0" dirty="0">
                          <a:effectLst/>
                        </a:rPr>
                        <a:t>57]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r>
              <a:tr h="946541">
                <a:tc>
                  <a:txBody>
                    <a:bodyPr/>
                    <a:lstStyle/>
                    <a:p>
                      <a:pPr algn="ctr">
                        <a:spcAft>
                          <a:spcPts val="0"/>
                        </a:spcAft>
                      </a:pPr>
                      <a:r>
                        <a:rPr lang="zh-CN" sz="2000" kern="0">
                          <a:effectLst/>
                        </a:rPr>
                        <a:t>研究机构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zh-CN" sz="2000" kern="100" dirty="0">
                          <a:effectLst/>
                        </a:rPr>
                        <a:t>印度理工学院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zh-CN" sz="2000" kern="100" dirty="0">
                          <a:effectLst/>
                        </a:rPr>
                        <a:t>土耳其埃尔吉耶斯大学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zh-CN" sz="2000" kern="0">
                          <a:effectLst/>
                        </a:rPr>
                        <a:t>长沙中南大学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zh-CN" sz="2000" kern="100">
                          <a:effectLst/>
                        </a:rPr>
                        <a:t>伊朗</a:t>
                      </a:r>
                      <a:r>
                        <a:rPr lang="en-US" sz="2000" kern="100">
                          <a:effectLst/>
                        </a:rPr>
                        <a:t>Kharazmi</a:t>
                      </a:r>
                      <a:endParaRPr lang="zh-CN" sz="2000" kern="100">
                        <a:effectLst/>
                      </a:endParaRPr>
                    </a:p>
                    <a:p>
                      <a:pPr algn="ctr">
                        <a:spcAft>
                          <a:spcPts val="0"/>
                        </a:spcAft>
                      </a:pPr>
                      <a:r>
                        <a:rPr lang="zh-CN" sz="2000" kern="100">
                          <a:effectLst/>
                        </a:rPr>
                        <a:t>大学</a:t>
                      </a: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r>
              <a:tr h="975195">
                <a:tc>
                  <a:txBody>
                    <a:bodyPr/>
                    <a:lstStyle/>
                    <a:p>
                      <a:pPr algn="ctr">
                        <a:spcAft>
                          <a:spcPts val="0"/>
                        </a:spcAft>
                      </a:pPr>
                      <a:r>
                        <a:rPr lang="zh-CN" sz="2000" kern="0" dirty="0">
                          <a:effectLst/>
                        </a:rPr>
                        <a:t>预测属性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zh-CN" sz="2000" kern="100" dirty="0">
                          <a:effectLst/>
                        </a:rPr>
                        <a:t>孔泡沫铝</a:t>
                      </a:r>
                    </a:p>
                    <a:p>
                      <a:pPr algn="ctr">
                        <a:spcAft>
                          <a:spcPts val="0"/>
                        </a:spcAft>
                      </a:pPr>
                      <a:r>
                        <a:rPr lang="zh-CN" sz="2000" kern="100" dirty="0">
                          <a:effectLst/>
                        </a:rPr>
                        <a:t>压缩性能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zh-CN" sz="2000" kern="100">
                          <a:effectLst/>
                        </a:rPr>
                        <a:t>钢纤维</a:t>
                      </a:r>
                    </a:p>
                    <a:p>
                      <a:pPr algn="ctr">
                        <a:spcAft>
                          <a:spcPts val="0"/>
                        </a:spcAft>
                      </a:pPr>
                      <a:r>
                        <a:rPr lang="zh-CN" sz="2000" kern="100">
                          <a:effectLst/>
                        </a:rPr>
                        <a:t>抗压强度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zh-CN" sz="2000" kern="0">
                          <a:effectLst/>
                        </a:rPr>
                        <a:t>金属材料的</a:t>
                      </a:r>
                      <a:endParaRPr lang="zh-CN" sz="2000" kern="100">
                        <a:effectLst/>
                      </a:endParaRPr>
                    </a:p>
                    <a:p>
                      <a:pPr algn="ctr">
                        <a:spcAft>
                          <a:spcPts val="0"/>
                        </a:spcAft>
                      </a:pPr>
                      <a:r>
                        <a:rPr lang="zh-CN" sz="2000" kern="0">
                          <a:effectLst/>
                        </a:rPr>
                        <a:t>腐蚀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zh-CN" sz="2000" kern="0">
                          <a:effectLst/>
                        </a:rPr>
                        <a:t>有机化合物</a:t>
                      </a:r>
                      <a:endParaRPr lang="zh-CN" sz="2000" kern="100">
                        <a:effectLst/>
                      </a:endParaRPr>
                    </a:p>
                    <a:p>
                      <a:pPr algn="ctr">
                        <a:spcAft>
                          <a:spcPts val="0"/>
                        </a:spcAft>
                      </a:pPr>
                      <a:r>
                        <a:rPr lang="zh-CN" sz="2000" kern="0">
                          <a:effectLst/>
                        </a:rPr>
                        <a:t>升华焓、熔点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r>
              <a:tr h="985632">
                <a:tc>
                  <a:txBody>
                    <a:bodyPr/>
                    <a:lstStyle/>
                    <a:p>
                      <a:pPr algn="ctr">
                        <a:spcAft>
                          <a:spcPts val="0"/>
                        </a:spcAft>
                      </a:pPr>
                      <a:r>
                        <a:rPr lang="zh-CN" sz="2000" kern="0">
                          <a:effectLst/>
                        </a:rPr>
                        <a:t>机器学习方法</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en-US" sz="2000" kern="0">
                          <a:effectLst/>
                        </a:rPr>
                        <a:t>ANN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en-US" sz="2000" kern="0">
                          <a:effectLst/>
                        </a:rPr>
                        <a:t>ANN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en-US" sz="2000" kern="0">
                          <a:effectLst/>
                        </a:rPr>
                        <a:t>GA+SVR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ctr">
                        <a:spcAft>
                          <a:spcPts val="0"/>
                        </a:spcAft>
                      </a:pPr>
                      <a:r>
                        <a:rPr lang="en-US" sz="2000" kern="100">
                          <a:effectLst/>
                        </a:rPr>
                        <a:t>MLR/EM/ANN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r>
              <a:tr h="1423549">
                <a:tc>
                  <a:txBody>
                    <a:bodyPr/>
                    <a:lstStyle/>
                    <a:p>
                      <a:pPr algn="ctr">
                        <a:spcAft>
                          <a:spcPts val="0"/>
                        </a:spcAft>
                      </a:pPr>
                      <a:r>
                        <a:rPr lang="zh-CN" sz="2000" kern="0">
                          <a:effectLst/>
                        </a:rPr>
                        <a:t>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just">
                        <a:spcAft>
                          <a:spcPts val="0"/>
                        </a:spcAft>
                      </a:pPr>
                      <a:r>
                        <a:rPr lang="zh-CN" sz="2000" kern="100">
                          <a:effectLst/>
                        </a:rPr>
                        <a:t>较好地预测闭孔泡沫铝的压缩性能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just">
                        <a:spcAft>
                          <a:spcPts val="0"/>
                        </a:spcAft>
                      </a:pPr>
                      <a:r>
                        <a:rPr lang="zh-CN" sz="2000" kern="100" dirty="0">
                          <a:effectLst/>
                        </a:rPr>
                        <a:t>相对绝对平均误差达到了</a:t>
                      </a:r>
                      <a:r>
                        <a:rPr lang="en-US" sz="2000" kern="100" dirty="0">
                          <a:effectLst/>
                        </a:rPr>
                        <a:t>6.75%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just">
                        <a:spcAft>
                          <a:spcPts val="0"/>
                        </a:spcAft>
                      </a:pPr>
                      <a:r>
                        <a:rPr lang="zh-CN" sz="2000" kern="100">
                          <a:effectLst/>
                        </a:rPr>
                        <a:t>对锌和钢的相系数分别为</a:t>
                      </a:r>
                      <a:r>
                        <a:rPr lang="en-US" sz="2000" kern="100">
                          <a:effectLst/>
                        </a:rPr>
                        <a:t>0.9382</a:t>
                      </a:r>
                      <a:r>
                        <a:rPr lang="zh-CN" sz="2000" kern="100">
                          <a:effectLst/>
                        </a:rPr>
                        <a:t>和</a:t>
                      </a:r>
                      <a:r>
                        <a:rPr lang="en-US" sz="2000" kern="100">
                          <a:effectLst/>
                        </a:rPr>
                        <a:t>0.8609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c>
                  <a:txBody>
                    <a:bodyPr/>
                    <a:lstStyle/>
                    <a:p>
                      <a:pPr algn="just">
                        <a:spcAft>
                          <a:spcPts val="0"/>
                        </a:spcAft>
                      </a:pPr>
                      <a:r>
                        <a:rPr lang="en-US" sz="2000" kern="100" dirty="0">
                          <a:effectLst/>
                        </a:rPr>
                        <a:t>R</a:t>
                      </a:r>
                      <a:r>
                        <a:rPr lang="en-US" sz="2000" kern="100" baseline="30000" dirty="0">
                          <a:effectLst/>
                        </a:rPr>
                        <a:t>2</a:t>
                      </a:r>
                      <a:r>
                        <a:rPr lang="zh-CN" sz="2000" kern="100" dirty="0">
                          <a:effectLst/>
                        </a:rPr>
                        <a:t>分别达到了</a:t>
                      </a:r>
                      <a:r>
                        <a:rPr lang="en-US" sz="2000" kern="100" dirty="0">
                          <a:effectLst/>
                        </a:rPr>
                        <a:t>0.96</a:t>
                      </a:r>
                      <a:r>
                        <a:rPr lang="zh-CN" sz="2000" kern="100" dirty="0">
                          <a:effectLst/>
                        </a:rPr>
                        <a:t>、</a:t>
                      </a:r>
                      <a:r>
                        <a:rPr lang="en-US" sz="2000" kern="100" dirty="0">
                          <a:effectLst/>
                        </a:rPr>
                        <a:t>0.79</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53" marR="68553" marT="0" marB="0" anchor="ctr"/>
                </a:tc>
              </a:tr>
            </a:tbl>
          </a:graphicData>
        </a:graphic>
      </p:graphicFrame>
    </p:spTree>
    <p:extLst>
      <p:ext uri="{BB962C8B-B14F-4D97-AF65-F5344CB8AC3E}">
        <p14:creationId xmlns:p14="http://schemas.microsoft.com/office/powerpoint/2010/main" val="3707513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微观属性</a:t>
            </a:r>
            <a:r>
              <a:rPr lang="zh-CN" altLang="en-US" dirty="0" smtClean="0"/>
              <a:t>预测（</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pPr marL="0" indent="0">
              <a:buNone/>
            </a:pPr>
            <a:r>
              <a:rPr lang="en-US" altLang="zh-CN" dirty="0"/>
              <a:t>										</a:t>
            </a:r>
            <a:r>
              <a:rPr lang="en-US" altLang="zh-CN" dirty="0" smtClean="0"/>
              <a:t>        </a:t>
            </a:r>
            <a:r>
              <a:rPr lang="zh-CN" altLang="zh-CN" dirty="0" smtClean="0"/>
              <a:t>相比</a:t>
            </a:r>
            <a:r>
              <a:rPr lang="zh-CN" altLang="zh-CN" dirty="0"/>
              <a:t>于宏观性能随着材料类型不同而各有差异，机器学习在微观属性预测的研究则显得相对集中，研究的相对较多的有</a:t>
            </a:r>
            <a:r>
              <a:rPr lang="zh-CN" altLang="zh-CN" dirty="0">
                <a:solidFill>
                  <a:srgbClr val="00B050"/>
                </a:solidFill>
              </a:rPr>
              <a:t>晶格常数、能带、电子亲和能和分子雾化能量</a:t>
            </a:r>
            <a:r>
              <a:rPr lang="zh-CN" altLang="zh-CN" dirty="0" smtClean="0"/>
              <a:t>等</a:t>
            </a:r>
            <a:r>
              <a:rPr lang="zh-CN" altLang="en-US" dirty="0" smtClean="0"/>
              <a:t>。</a:t>
            </a:r>
            <a:endParaRPr lang="en-US" altLang="zh-CN" dirty="0" smtClean="0"/>
          </a:p>
          <a:p>
            <a:pPr marL="0" indent="0">
              <a:buNone/>
            </a:pPr>
            <a:r>
              <a:rPr lang="en-US" altLang="zh-CN" dirty="0"/>
              <a:t>	       </a:t>
            </a:r>
            <a:r>
              <a:rPr lang="zh-CN" altLang="en-US" dirty="0"/>
              <a:t>常用方法：</a:t>
            </a:r>
            <a:endParaRPr lang="en-US" altLang="zh-CN" dirty="0"/>
          </a:p>
          <a:p>
            <a:pPr>
              <a:buFont typeface="Wingdings" panose="05000000000000000000" pitchFamily="2" charset="2"/>
              <a:buChar char="Ø"/>
            </a:pPr>
            <a:r>
              <a:rPr lang="zh-CN" altLang="zh-CN" dirty="0"/>
              <a:t>人工神经网络</a:t>
            </a:r>
            <a:r>
              <a:rPr lang="en-US" altLang="zh-CN" dirty="0"/>
              <a:t>ANN</a:t>
            </a:r>
          </a:p>
          <a:p>
            <a:pPr>
              <a:buFont typeface="Wingdings" panose="05000000000000000000" pitchFamily="2" charset="2"/>
              <a:buChar char="Ø"/>
            </a:pPr>
            <a:r>
              <a:rPr lang="zh-CN" altLang="zh-CN" dirty="0"/>
              <a:t>支持向量机</a:t>
            </a:r>
            <a:r>
              <a:rPr lang="en-US" altLang="zh-CN" dirty="0" smtClean="0"/>
              <a:t>SVM</a:t>
            </a:r>
          </a:p>
          <a:p>
            <a:pPr>
              <a:buFont typeface="Wingdings" panose="05000000000000000000" pitchFamily="2" charset="2"/>
              <a:buChar char="Ø"/>
            </a:pPr>
            <a:r>
              <a:rPr lang="zh-CN" altLang="en-US" dirty="0" smtClean="0"/>
              <a:t>核岭回归</a:t>
            </a:r>
            <a:r>
              <a:rPr lang="en-US" altLang="zh-CN" dirty="0" smtClean="0"/>
              <a:t>KRR</a:t>
            </a:r>
            <a:endParaRPr lang="en-US" altLang="zh-CN" dirty="0"/>
          </a:p>
          <a:p>
            <a:pPr marL="0" indent="0">
              <a:buNone/>
            </a:pPr>
            <a:endParaRPr lang="zh-CN" altLang="en-US" dirty="0"/>
          </a:p>
        </p:txBody>
      </p:sp>
    </p:spTree>
    <p:extLst>
      <p:ext uri="{BB962C8B-B14F-4D97-AF65-F5344CB8AC3E}">
        <p14:creationId xmlns:p14="http://schemas.microsoft.com/office/powerpoint/2010/main" val="23022944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微观属性预测</a:t>
            </a:r>
            <a:r>
              <a:rPr lang="zh-CN" altLang="en-US" dirty="0" smtClean="0"/>
              <a:t>（</a:t>
            </a:r>
            <a:r>
              <a:rPr lang="en-US" altLang="zh-CN" dirty="0" smtClean="0"/>
              <a:t>2</a:t>
            </a:r>
            <a:r>
              <a:rPr lang="zh-CN" altLang="en-US" dirty="0" smtClean="0"/>
              <a:t>）</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721169279"/>
              </p:ext>
            </p:extLst>
          </p:nvPr>
        </p:nvGraphicFramePr>
        <p:xfrm>
          <a:off x="179512" y="1340768"/>
          <a:ext cx="8784976" cy="4957903"/>
        </p:xfrm>
        <a:graphic>
          <a:graphicData uri="http://schemas.openxmlformats.org/drawingml/2006/table">
            <a:tbl>
              <a:tblPr firstRow="1" firstCol="1" bandRow="1">
                <a:tableStyleId>{5C22544A-7EE6-4342-B048-85BDC9FD1C3A}</a:tableStyleId>
              </a:tblPr>
              <a:tblGrid>
                <a:gridCol w="964005"/>
                <a:gridCol w="1847231"/>
                <a:gridCol w="1847231"/>
                <a:gridCol w="2182293"/>
                <a:gridCol w="1944216"/>
              </a:tblGrid>
              <a:tr h="701456">
                <a:tc>
                  <a:txBody>
                    <a:bodyPr/>
                    <a:lstStyle/>
                    <a:p>
                      <a:pPr algn="ctr">
                        <a:spcAft>
                          <a:spcPts val="0"/>
                        </a:spcAft>
                      </a:pPr>
                      <a:r>
                        <a:rPr lang="zh-CN" sz="2000" kern="0" dirty="0">
                          <a:effectLst/>
                        </a:rPr>
                        <a:t>文献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en-US" sz="2000" kern="0" dirty="0">
                          <a:effectLst/>
                        </a:rPr>
                        <a:t>Hansen(2013</a:t>
                      </a:r>
                      <a:r>
                        <a:rPr lang="en-US" sz="2000" kern="0" dirty="0" smtClean="0">
                          <a:effectLst/>
                        </a:rPr>
                        <a:t>)</a:t>
                      </a:r>
                    </a:p>
                    <a:p>
                      <a:pPr algn="ctr">
                        <a:spcAft>
                          <a:spcPts val="0"/>
                        </a:spcAft>
                      </a:pPr>
                      <a:r>
                        <a:rPr lang="en-US" sz="2000" kern="0" dirty="0" smtClean="0">
                          <a:effectLst/>
                        </a:rPr>
                        <a:t>[</a:t>
                      </a:r>
                      <a:r>
                        <a:rPr lang="en-US" sz="2000" kern="0" dirty="0">
                          <a:effectLst/>
                        </a:rPr>
                        <a:t>75]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en-US" sz="2000" kern="0" dirty="0" err="1">
                          <a:effectLst/>
                        </a:rPr>
                        <a:t>Pilania</a:t>
                      </a:r>
                      <a:r>
                        <a:rPr lang="en-US" sz="2000" kern="0" dirty="0">
                          <a:effectLst/>
                        </a:rPr>
                        <a:t>(2013</a:t>
                      </a:r>
                      <a:r>
                        <a:rPr lang="en-US" sz="2000" kern="0" dirty="0" smtClean="0">
                          <a:effectLst/>
                        </a:rPr>
                        <a:t>)</a:t>
                      </a:r>
                    </a:p>
                    <a:p>
                      <a:pPr algn="ctr">
                        <a:spcAft>
                          <a:spcPts val="0"/>
                        </a:spcAft>
                      </a:pPr>
                      <a:r>
                        <a:rPr lang="en-US" sz="2000" kern="0" dirty="0" smtClean="0">
                          <a:effectLst/>
                        </a:rPr>
                        <a:t>[</a:t>
                      </a:r>
                      <a:r>
                        <a:rPr lang="en-US" sz="2000" kern="0" dirty="0">
                          <a:effectLst/>
                        </a:rPr>
                        <a:t>76]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en-US" sz="2000" kern="0" dirty="0" err="1">
                          <a:effectLst/>
                        </a:rPr>
                        <a:t>Castin</a:t>
                      </a:r>
                      <a:r>
                        <a:rPr lang="en-US" sz="2000" kern="0" dirty="0">
                          <a:effectLst/>
                        </a:rPr>
                        <a:t>(2013</a:t>
                      </a:r>
                      <a:r>
                        <a:rPr lang="en-US" sz="2000" kern="0" dirty="0" smtClean="0">
                          <a:effectLst/>
                        </a:rPr>
                        <a:t>)</a:t>
                      </a:r>
                    </a:p>
                    <a:p>
                      <a:pPr algn="ctr">
                        <a:spcAft>
                          <a:spcPts val="0"/>
                        </a:spcAft>
                      </a:pPr>
                      <a:r>
                        <a:rPr lang="en-US" sz="2000" kern="0" dirty="0" smtClean="0">
                          <a:effectLst/>
                        </a:rPr>
                        <a:t>[</a:t>
                      </a:r>
                      <a:r>
                        <a:rPr lang="en-US" sz="2000" kern="0" dirty="0">
                          <a:effectLst/>
                        </a:rPr>
                        <a:t>77]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en-US" sz="2000" kern="0" dirty="0" err="1">
                          <a:effectLst/>
                        </a:rPr>
                        <a:t>Schutt</a:t>
                      </a:r>
                      <a:r>
                        <a:rPr lang="en-US" sz="2000" kern="0" dirty="0">
                          <a:effectLst/>
                        </a:rPr>
                        <a:t>(2014</a:t>
                      </a:r>
                      <a:r>
                        <a:rPr lang="en-US" sz="2000" kern="0" dirty="0" smtClean="0">
                          <a:effectLst/>
                        </a:rPr>
                        <a:t>)</a:t>
                      </a:r>
                    </a:p>
                    <a:p>
                      <a:pPr algn="ctr">
                        <a:spcAft>
                          <a:spcPts val="0"/>
                        </a:spcAft>
                      </a:pPr>
                      <a:r>
                        <a:rPr lang="en-US" sz="2000" kern="0" dirty="0" smtClean="0">
                          <a:effectLst/>
                        </a:rPr>
                        <a:t>[</a:t>
                      </a:r>
                      <a:r>
                        <a:rPr lang="en-US" sz="2000" kern="0" dirty="0">
                          <a:effectLst/>
                        </a:rPr>
                        <a:t>78]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r>
              <a:tr h="800094">
                <a:tc>
                  <a:txBody>
                    <a:bodyPr/>
                    <a:lstStyle/>
                    <a:p>
                      <a:pPr algn="ctr">
                        <a:spcAft>
                          <a:spcPts val="0"/>
                        </a:spcAft>
                      </a:pPr>
                      <a:r>
                        <a:rPr lang="zh-CN" sz="2000" kern="0" dirty="0" smtClean="0">
                          <a:effectLst/>
                        </a:rPr>
                        <a:t>研究</a:t>
                      </a:r>
                      <a:endParaRPr lang="en-US" altLang="zh-CN" sz="2000" kern="0" dirty="0" smtClean="0">
                        <a:effectLst/>
                      </a:endParaRPr>
                    </a:p>
                    <a:p>
                      <a:pPr algn="ctr">
                        <a:spcAft>
                          <a:spcPts val="0"/>
                        </a:spcAft>
                      </a:pPr>
                      <a:r>
                        <a:rPr lang="zh-CN" sz="2000" kern="0" dirty="0" smtClean="0">
                          <a:effectLst/>
                        </a:rPr>
                        <a:t>机构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zh-CN" sz="2000" kern="0">
                          <a:effectLst/>
                        </a:rPr>
                        <a:t>德国</a:t>
                      </a:r>
                      <a:r>
                        <a:rPr lang="zh-CN" sz="2000" kern="100">
                          <a:effectLst/>
                        </a:rPr>
                        <a:t>弗里茨哈伯研究所德普朗克协会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zh-CN" sz="2000" kern="100">
                          <a:effectLst/>
                        </a:rPr>
                        <a:t>美国康涅狄根大学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zh-CN" sz="2000" kern="0">
                          <a:effectLst/>
                        </a:rPr>
                        <a:t>比利时核研究中心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zh-CN" sz="2000" kern="0">
                          <a:effectLst/>
                        </a:rPr>
                        <a:t>德国柏林工业大学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r>
              <a:tr h="800094">
                <a:tc>
                  <a:txBody>
                    <a:bodyPr/>
                    <a:lstStyle/>
                    <a:p>
                      <a:pPr algn="ctr">
                        <a:spcAft>
                          <a:spcPts val="0"/>
                        </a:spcAft>
                      </a:pPr>
                      <a:r>
                        <a:rPr lang="zh-CN" sz="2000" kern="0" dirty="0" smtClean="0">
                          <a:effectLst/>
                        </a:rPr>
                        <a:t>预测</a:t>
                      </a:r>
                      <a:endParaRPr lang="en-US" altLang="zh-CN" sz="2000" kern="0" dirty="0" smtClean="0">
                        <a:effectLst/>
                      </a:endParaRPr>
                    </a:p>
                    <a:p>
                      <a:pPr algn="ctr">
                        <a:spcAft>
                          <a:spcPts val="0"/>
                        </a:spcAft>
                      </a:pPr>
                      <a:r>
                        <a:rPr lang="zh-CN" sz="2000" kern="0" dirty="0" smtClean="0">
                          <a:effectLst/>
                        </a:rPr>
                        <a:t>属性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zh-CN" sz="2000" kern="100">
                          <a:effectLst/>
                        </a:rPr>
                        <a:t>分子雾化能量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zh-CN" sz="2000" kern="0">
                          <a:effectLst/>
                        </a:rPr>
                        <a:t>量子力学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zh-CN" sz="2000" kern="0">
                          <a:effectLst/>
                        </a:rPr>
                        <a:t>迁移能量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zh-CN" sz="2000" kern="0">
                          <a:effectLst/>
                        </a:rPr>
                        <a:t>电子特性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r>
              <a:tr h="1322753">
                <a:tc>
                  <a:txBody>
                    <a:bodyPr/>
                    <a:lstStyle/>
                    <a:p>
                      <a:pPr algn="ctr">
                        <a:spcAft>
                          <a:spcPts val="0"/>
                        </a:spcAft>
                      </a:pPr>
                      <a:r>
                        <a:rPr lang="zh-CN" sz="2000" kern="0">
                          <a:effectLst/>
                        </a:rPr>
                        <a:t>机器学习方法</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en-US" sz="2000" kern="0">
                          <a:effectLst/>
                        </a:rPr>
                        <a:t>LRR/KRR/SVR/</a:t>
                      </a:r>
                      <a:endParaRPr lang="zh-CN" sz="2000" kern="100">
                        <a:effectLst/>
                      </a:endParaRPr>
                    </a:p>
                    <a:p>
                      <a:pPr algn="ctr">
                        <a:spcAft>
                          <a:spcPts val="0"/>
                        </a:spcAft>
                      </a:pPr>
                      <a:r>
                        <a:rPr lang="en-US" sz="2000" kern="0">
                          <a:effectLst/>
                        </a:rPr>
                        <a:t>KNN/ANN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en-US" sz="2000" kern="0">
                          <a:effectLst/>
                        </a:rPr>
                        <a:t>KRR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en-US" sz="2000" kern="0">
                          <a:effectLst/>
                        </a:rPr>
                        <a:t>ANN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ctr">
                        <a:spcAft>
                          <a:spcPts val="0"/>
                        </a:spcAft>
                      </a:pPr>
                      <a:r>
                        <a:rPr lang="en-US" sz="2000" kern="0">
                          <a:effectLst/>
                        </a:rPr>
                        <a:t>KRR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r>
              <a:tr h="1200140">
                <a:tc>
                  <a:txBody>
                    <a:bodyPr/>
                    <a:lstStyle/>
                    <a:p>
                      <a:pPr algn="ctr">
                        <a:spcAft>
                          <a:spcPts val="0"/>
                        </a:spcAft>
                      </a:pPr>
                      <a:r>
                        <a:rPr lang="zh-CN" sz="2000" kern="0">
                          <a:effectLst/>
                        </a:rPr>
                        <a:t>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just">
                        <a:spcAft>
                          <a:spcPts val="0"/>
                        </a:spcAft>
                      </a:pPr>
                      <a:r>
                        <a:rPr lang="en-US" sz="2000" kern="100">
                          <a:effectLst/>
                        </a:rPr>
                        <a:t>KRR</a:t>
                      </a:r>
                      <a:r>
                        <a:rPr lang="zh-CN" sz="2000" kern="100">
                          <a:effectLst/>
                        </a:rPr>
                        <a:t>的预测误差最小，达到了</a:t>
                      </a:r>
                      <a:r>
                        <a:rPr lang="en-US" sz="2000" kern="100">
                          <a:effectLst/>
                        </a:rPr>
                        <a:t>3kcal/mol</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just">
                        <a:spcAft>
                          <a:spcPts val="0"/>
                        </a:spcAft>
                      </a:pPr>
                      <a:r>
                        <a:rPr lang="zh-CN" sz="2000" kern="100" dirty="0">
                          <a:effectLst/>
                        </a:rPr>
                        <a:t>可以有效并准确预测不同组的物质系统的属性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just">
                        <a:spcAft>
                          <a:spcPts val="0"/>
                        </a:spcAft>
                      </a:pPr>
                      <a:r>
                        <a:rPr lang="zh-CN" sz="2000" kern="100" dirty="0">
                          <a:effectLst/>
                        </a:rPr>
                        <a:t>在不同原子环境的情况下，平均预测精度分别为</a:t>
                      </a:r>
                      <a:r>
                        <a:rPr lang="en-US" sz="2000" kern="100" dirty="0">
                          <a:effectLst/>
                        </a:rPr>
                        <a:t>64.4meV</a:t>
                      </a:r>
                      <a:r>
                        <a:rPr lang="zh-CN" sz="2000" kern="100" dirty="0">
                          <a:effectLst/>
                        </a:rPr>
                        <a:t>和</a:t>
                      </a:r>
                      <a:r>
                        <a:rPr lang="en-US" sz="2000" kern="100" dirty="0">
                          <a:effectLst/>
                        </a:rPr>
                        <a:t>123meV</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c>
                  <a:txBody>
                    <a:bodyPr/>
                    <a:lstStyle/>
                    <a:p>
                      <a:pPr algn="just">
                        <a:spcAft>
                          <a:spcPts val="0"/>
                        </a:spcAft>
                      </a:pPr>
                      <a:r>
                        <a:rPr lang="zh-CN" sz="2000" kern="0" dirty="0">
                          <a:effectLst/>
                        </a:rPr>
                        <a:t>准确、快速地预测大批量数据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492" marR="16492" marT="0" marB="0" anchor="ctr"/>
                </a:tc>
              </a:tr>
            </a:tbl>
          </a:graphicData>
        </a:graphic>
      </p:graphicFrame>
      <p:sp>
        <p:nvSpPr>
          <p:cNvPr id="5" name="矩形 4"/>
          <p:cNvSpPr/>
          <p:nvPr/>
        </p:nvSpPr>
        <p:spPr>
          <a:xfrm>
            <a:off x="141070" y="836712"/>
            <a:ext cx="4801314" cy="461665"/>
          </a:xfrm>
          <a:prstGeom prst="rect">
            <a:avLst/>
          </a:prstGeom>
        </p:spPr>
        <p:txBody>
          <a:bodyPr wrap="none">
            <a:spAutoFit/>
          </a:bodyPr>
          <a:lstStyle/>
          <a:p>
            <a:r>
              <a:rPr lang="zh-CN" altLang="zh-CN" sz="2400" dirty="0">
                <a:latin typeface="华文新魏" panose="02010800040101010101" pitchFamily="2" charset="-122"/>
                <a:ea typeface="华文新魏" panose="02010800040101010101" pitchFamily="2" charset="-122"/>
                <a:cs typeface="Times New Roman" panose="02020603050405020304" pitchFamily="18" charset="0"/>
              </a:rPr>
              <a:t>机器学习在微观属性预测中的应用</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63583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微观属性预测</a:t>
            </a:r>
            <a:r>
              <a:rPr lang="zh-CN" altLang="en-US" dirty="0" smtClean="0"/>
              <a:t>（</a:t>
            </a:r>
            <a:r>
              <a:rPr lang="en-US" altLang="zh-CN" dirty="0" smtClean="0"/>
              <a:t>3</a:t>
            </a:r>
            <a:r>
              <a:rPr lang="zh-CN" altLang="en-US" dirty="0" smtClean="0"/>
              <a:t>）</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780911218"/>
              </p:ext>
            </p:extLst>
          </p:nvPr>
        </p:nvGraphicFramePr>
        <p:xfrm>
          <a:off x="179512" y="1340768"/>
          <a:ext cx="8640960" cy="5486400"/>
        </p:xfrm>
        <a:graphic>
          <a:graphicData uri="http://schemas.openxmlformats.org/drawingml/2006/table">
            <a:tbl>
              <a:tblPr firstRow="1" firstCol="1" bandRow="1">
                <a:tableStyleId>{5C22544A-7EE6-4342-B048-85BDC9FD1C3A}</a:tableStyleId>
              </a:tblPr>
              <a:tblGrid>
                <a:gridCol w="1440160"/>
                <a:gridCol w="1842740"/>
                <a:gridCol w="1519157"/>
                <a:gridCol w="1246615"/>
                <a:gridCol w="825052"/>
                <a:gridCol w="739603"/>
                <a:gridCol w="1027633"/>
              </a:tblGrid>
              <a:tr h="299440">
                <a:tc rowSpan="2">
                  <a:txBody>
                    <a:bodyPr/>
                    <a:lstStyle/>
                    <a:p>
                      <a:pPr algn="ctr">
                        <a:spcAft>
                          <a:spcPts val="0"/>
                        </a:spcAft>
                      </a:pPr>
                      <a:r>
                        <a:rPr lang="zh-CN" sz="2000" kern="0" dirty="0">
                          <a:effectLst/>
                        </a:rPr>
                        <a:t>文献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2000" kern="0">
                          <a:effectLst/>
                        </a:rPr>
                        <a:t>条件属性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2000" kern="0">
                          <a:effectLst/>
                        </a:rPr>
                        <a:t>化合物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en-US" sz="2000" kern="0">
                          <a:effectLst/>
                        </a:rPr>
                        <a:t> </a:t>
                      </a:r>
                      <a:r>
                        <a:rPr lang="zh-CN" sz="2000" kern="0">
                          <a:effectLst/>
                        </a:rPr>
                        <a:t>机器学习</a:t>
                      </a:r>
                      <a:endParaRPr lang="zh-CN" sz="2000" kern="100">
                        <a:effectLst/>
                      </a:endParaRPr>
                    </a:p>
                    <a:p>
                      <a:pPr algn="ctr">
                        <a:spcAft>
                          <a:spcPts val="0"/>
                        </a:spcAft>
                      </a:pPr>
                      <a:r>
                        <a:rPr lang="zh-CN" sz="2000" kern="0">
                          <a:effectLst/>
                        </a:rPr>
                        <a:t>方法</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spcAft>
                          <a:spcPts val="0"/>
                        </a:spcAft>
                      </a:pPr>
                      <a:r>
                        <a:rPr lang="zh-CN" sz="2000" kern="0" dirty="0">
                          <a:effectLst/>
                        </a:rPr>
                        <a:t>绝对差的百分比</a:t>
                      </a:r>
                      <a:r>
                        <a:rPr lang="en-US" sz="2000" kern="0" dirty="0">
                          <a:effectLst/>
                        </a:rPr>
                        <a:t>PAD</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r>
              <a:tr h="28373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2000" kern="0">
                          <a:effectLst/>
                        </a:rPr>
                        <a:t>a</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dirty="0">
                          <a:effectLst/>
                        </a:rPr>
                        <a:t>c</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167395">
                <a:tc>
                  <a:txBody>
                    <a:bodyPr/>
                    <a:lstStyle/>
                    <a:p>
                      <a:pPr algn="ctr">
                        <a:spcAft>
                          <a:spcPts val="0"/>
                        </a:spcAft>
                      </a:pPr>
                      <a:r>
                        <a:rPr lang="en-US" sz="2000" kern="0">
                          <a:effectLst/>
                        </a:rPr>
                        <a:t>Li(2003)</a:t>
                      </a:r>
                      <a:endParaRPr lang="zh-CN" sz="2000" kern="100">
                        <a:effectLst/>
                      </a:endParaRPr>
                    </a:p>
                    <a:p>
                      <a:pPr algn="ctr">
                        <a:spcAft>
                          <a:spcPts val="0"/>
                        </a:spcAft>
                      </a:pPr>
                      <a:r>
                        <a:rPr lang="en-US" sz="2000" kern="0">
                          <a:effectLst/>
                        </a:rPr>
                        <a:t>[70]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2000" kern="0" dirty="0">
                          <a:effectLst/>
                        </a:rPr>
                        <a:t>ionic radii (r),</a:t>
                      </a:r>
                      <a:endParaRPr lang="zh-CN" sz="2000" kern="100" dirty="0">
                        <a:effectLst/>
                      </a:endParaRPr>
                    </a:p>
                    <a:p>
                      <a:pPr algn="l">
                        <a:spcAft>
                          <a:spcPts val="0"/>
                        </a:spcAft>
                      </a:pPr>
                      <a:r>
                        <a:rPr lang="en-US" sz="2000" kern="0" dirty="0">
                          <a:effectLst/>
                        </a:rPr>
                        <a:t>valence (z) , electro-negativities (x)</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GdFeO</a:t>
                      </a:r>
                      <a:r>
                        <a:rPr lang="en-US" sz="2000" kern="0" baseline="-25000">
                          <a:effectLst/>
                        </a:rPr>
                        <a:t>3</a:t>
                      </a:r>
                      <a:r>
                        <a:rPr lang="zh-CN" sz="2000" kern="0">
                          <a:effectLst/>
                        </a:rPr>
                        <a:t>结构的</a:t>
                      </a:r>
                      <a:endParaRPr lang="zh-CN" sz="2000" kern="100">
                        <a:effectLst/>
                      </a:endParaRPr>
                    </a:p>
                    <a:p>
                      <a:pPr algn="ctr">
                        <a:spcAft>
                          <a:spcPts val="0"/>
                        </a:spcAft>
                      </a:pPr>
                      <a:r>
                        <a:rPr lang="en-US" sz="2000" kern="0">
                          <a:effectLst/>
                        </a:rPr>
                        <a:t>ABO</a:t>
                      </a:r>
                      <a:r>
                        <a:rPr lang="en-US" sz="2000" kern="0" baseline="-25000">
                          <a:effectLst/>
                        </a:rPr>
                        <a:t>3</a:t>
                      </a:r>
                      <a:r>
                        <a:rPr lang="zh-CN" sz="2000" kern="0">
                          <a:effectLst/>
                        </a:rPr>
                        <a:t>钙钛矿</a:t>
                      </a: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LR/ANN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0.93/</a:t>
                      </a:r>
                      <a:endParaRPr lang="zh-CN" sz="2000" kern="100">
                        <a:effectLst/>
                      </a:endParaRPr>
                    </a:p>
                    <a:p>
                      <a:pPr algn="ctr">
                        <a:spcAft>
                          <a:spcPts val="0"/>
                        </a:spcAft>
                      </a:pPr>
                      <a:r>
                        <a:rPr lang="en-US" sz="2000" kern="0">
                          <a:effectLst/>
                        </a:rPr>
                        <a:t>0.35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0.82/</a:t>
                      </a:r>
                      <a:endParaRPr lang="zh-CN" sz="2000" kern="100">
                        <a:effectLst/>
                      </a:endParaRPr>
                    </a:p>
                    <a:p>
                      <a:pPr algn="ctr">
                        <a:spcAft>
                          <a:spcPts val="0"/>
                        </a:spcAft>
                      </a:pPr>
                      <a:r>
                        <a:rPr lang="en-US" sz="2000" kern="0">
                          <a:effectLst/>
                        </a:rPr>
                        <a:t>0.44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0.77/</a:t>
                      </a:r>
                      <a:endParaRPr lang="zh-CN" sz="2000" kern="100">
                        <a:effectLst/>
                      </a:endParaRPr>
                    </a:p>
                    <a:p>
                      <a:pPr algn="ctr">
                        <a:spcAft>
                          <a:spcPts val="0"/>
                        </a:spcAft>
                      </a:pPr>
                      <a:r>
                        <a:rPr lang="en-US" sz="2000" kern="0">
                          <a:effectLst/>
                        </a:rPr>
                        <a:t>0.34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963232">
                <a:tc>
                  <a:txBody>
                    <a:bodyPr/>
                    <a:lstStyle/>
                    <a:p>
                      <a:pPr algn="ctr">
                        <a:spcAft>
                          <a:spcPts val="0"/>
                        </a:spcAft>
                      </a:pPr>
                      <a:r>
                        <a:rPr lang="en-US" sz="2000" kern="0" dirty="0" err="1">
                          <a:effectLst/>
                        </a:rPr>
                        <a:t>Javed</a:t>
                      </a:r>
                      <a:r>
                        <a:rPr lang="en-US" sz="2000" kern="0" dirty="0">
                          <a:effectLst/>
                        </a:rPr>
                        <a:t>(2007)</a:t>
                      </a:r>
                      <a:endParaRPr lang="zh-CN" sz="2000" kern="100" dirty="0">
                        <a:effectLst/>
                      </a:endParaRPr>
                    </a:p>
                    <a:p>
                      <a:pPr algn="ctr">
                        <a:spcAft>
                          <a:spcPts val="0"/>
                        </a:spcAft>
                      </a:pPr>
                      <a:r>
                        <a:rPr lang="en-US" sz="2000" kern="0" dirty="0">
                          <a:effectLst/>
                        </a:rPr>
                        <a:t>[71]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2000" kern="0">
                          <a:effectLst/>
                        </a:rPr>
                        <a:t>ionic radii (r), valence(z), electro-negativities (x)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ABO</a:t>
                      </a:r>
                      <a:r>
                        <a:rPr lang="en-US" sz="2000" kern="0" baseline="-25000">
                          <a:effectLst/>
                        </a:rPr>
                        <a:t>3</a:t>
                      </a:r>
                      <a:r>
                        <a:rPr lang="zh-CN" sz="2000" kern="0">
                          <a:effectLst/>
                        </a:rPr>
                        <a:t>钙钛矿</a:t>
                      </a: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SVR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0.52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0.54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0.58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055367">
                <a:tc>
                  <a:txBody>
                    <a:bodyPr/>
                    <a:lstStyle/>
                    <a:p>
                      <a:pPr algn="ctr">
                        <a:spcAft>
                          <a:spcPts val="0"/>
                        </a:spcAft>
                      </a:pPr>
                      <a:r>
                        <a:rPr lang="en-US" sz="2000" kern="0">
                          <a:effectLst/>
                        </a:rPr>
                        <a:t>Majid(2010)</a:t>
                      </a:r>
                      <a:endParaRPr lang="zh-CN" sz="2000" kern="100">
                        <a:effectLst/>
                      </a:endParaRPr>
                    </a:p>
                    <a:p>
                      <a:pPr algn="ctr">
                        <a:spcAft>
                          <a:spcPts val="0"/>
                        </a:spcAft>
                      </a:pPr>
                      <a:r>
                        <a:rPr lang="en-US" sz="2000" kern="0">
                          <a:effectLst/>
                        </a:rPr>
                        <a:t>[72]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2000" kern="0">
                          <a:effectLst/>
                        </a:rPr>
                        <a:t>ionic radii (r), </a:t>
                      </a:r>
                      <a:endParaRPr lang="zh-CN" sz="2000" kern="100">
                        <a:effectLst/>
                      </a:endParaRPr>
                    </a:p>
                    <a:p>
                      <a:pPr algn="l">
                        <a:spcAft>
                          <a:spcPts val="0"/>
                        </a:spcAft>
                      </a:pPr>
                      <a:r>
                        <a:rPr lang="en-US" sz="2000" kern="0">
                          <a:effectLst/>
                        </a:rPr>
                        <a:t>oxid state(z), electro-negativities (x)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a:effectLst/>
                        </a:rPr>
                        <a:t>钙钛矿</a:t>
                      </a: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SVR/GRNN/</a:t>
                      </a:r>
                      <a:endParaRPr lang="zh-CN" sz="2000" kern="100">
                        <a:effectLst/>
                      </a:endParaRPr>
                    </a:p>
                    <a:p>
                      <a:pPr algn="ctr">
                        <a:spcAft>
                          <a:spcPts val="0"/>
                        </a:spcAft>
                      </a:pPr>
                      <a:r>
                        <a:rPr lang="en-US" sz="2000" kern="0">
                          <a:effectLst/>
                        </a:rPr>
                        <a:t>ANN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spcAft>
                          <a:spcPts val="0"/>
                        </a:spcAft>
                      </a:pPr>
                      <a:r>
                        <a:rPr lang="zh-CN" sz="2000" kern="0" dirty="0">
                          <a:effectLst/>
                        </a:rPr>
                        <a:t>平均</a:t>
                      </a:r>
                      <a:endParaRPr lang="zh-CN" sz="2000" kern="100" dirty="0">
                        <a:effectLst/>
                      </a:endParaRPr>
                    </a:p>
                    <a:p>
                      <a:pPr algn="ctr">
                        <a:spcAft>
                          <a:spcPts val="0"/>
                        </a:spcAft>
                      </a:pPr>
                      <a:r>
                        <a:rPr lang="en-US" sz="2000" kern="0" dirty="0">
                          <a:effectLst/>
                        </a:rPr>
                        <a:t>0.43/0.54/0.96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r>
              <a:tr h="1055367">
                <a:tc>
                  <a:txBody>
                    <a:bodyPr/>
                    <a:lstStyle/>
                    <a:p>
                      <a:pPr algn="ctr">
                        <a:spcAft>
                          <a:spcPts val="0"/>
                        </a:spcAft>
                      </a:pPr>
                      <a:r>
                        <a:rPr lang="en-US" sz="2000" kern="0" dirty="0">
                          <a:effectLst/>
                        </a:rPr>
                        <a:t>Majid(2011)</a:t>
                      </a:r>
                      <a:endParaRPr lang="zh-CN" sz="2000" kern="100" dirty="0">
                        <a:effectLst/>
                      </a:endParaRPr>
                    </a:p>
                    <a:p>
                      <a:pPr algn="ctr">
                        <a:spcAft>
                          <a:spcPts val="0"/>
                        </a:spcAft>
                      </a:pPr>
                      <a:r>
                        <a:rPr lang="en-US" sz="2000" kern="0" dirty="0">
                          <a:effectLst/>
                        </a:rPr>
                        <a:t>[73]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2000" kern="0">
                          <a:effectLst/>
                        </a:rPr>
                        <a:t>ionic radii (r),</a:t>
                      </a:r>
                      <a:endParaRPr lang="zh-CN" sz="2000" kern="100">
                        <a:effectLst/>
                      </a:endParaRPr>
                    </a:p>
                    <a:p>
                      <a:pPr algn="l">
                        <a:spcAft>
                          <a:spcPts val="0"/>
                        </a:spcAft>
                      </a:pPr>
                      <a:r>
                        <a:rPr lang="en-US" sz="2000" kern="0">
                          <a:effectLst/>
                        </a:rPr>
                        <a:t>oxid state(z),  electro-negativities (x)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a:effectLst/>
                        </a:rPr>
                        <a:t>钙钛矿</a:t>
                      </a: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SVR/RF/</a:t>
                      </a:r>
                      <a:endParaRPr lang="zh-CN" sz="2000" kern="100">
                        <a:effectLst/>
                      </a:endParaRPr>
                    </a:p>
                    <a:p>
                      <a:pPr algn="ctr">
                        <a:spcAft>
                          <a:spcPts val="0"/>
                        </a:spcAft>
                      </a:pPr>
                      <a:r>
                        <a:rPr lang="en-US" sz="2000" kern="0">
                          <a:effectLst/>
                        </a:rPr>
                        <a:t>GRNN/MLR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algn="ctr">
                        <a:spcAft>
                          <a:spcPts val="0"/>
                        </a:spcAft>
                      </a:pPr>
                      <a:r>
                        <a:rPr lang="zh-CN" sz="2000" kern="0" dirty="0">
                          <a:effectLst/>
                        </a:rPr>
                        <a:t>平均</a:t>
                      </a:r>
                      <a:endParaRPr lang="zh-CN" sz="2000" kern="100" dirty="0">
                        <a:effectLst/>
                      </a:endParaRPr>
                    </a:p>
                    <a:p>
                      <a:pPr algn="ctr">
                        <a:spcAft>
                          <a:spcPts val="0"/>
                        </a:spcAft>
                      </a:pPr>
                      <a:r>
                        <a:rPr lang="en-US" sz="2000" kern="0" dirty="0">
                          <a:effectLst/>
                        </a:rPr>
                        <a:t>0.26/0.41/0.70/0.51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r>
            </a:tbl>
          </a:graphicData>
        </a:graphic>
      </p:graphicFrame>
      <p:sp>
        <p:nvSpPr>
          <p:cNvPr id="8" name="矩形 7"/>
          <p:cNvSpPr/>
          <p:nvPr/>
        </p:nvSpPr>
        <p:spPr>
          <a:xfrm>
            <a:off x="107504" y="829687"/>
            <a:ext cx="5109091" cy="461665"/>
          </a:xfrm>
          <a:prstGeom prst="rect">
            <a:avLst/>
          </a:prstGeom>
        </p:spPr>
        <p:txBody>
          <a:bodyPr wrap="none">
            <a:spAutoFit/>
          </a:bodyPr>
          <a:lstStyle/>
          <a:p>
            <a:r>
              <a:rPr lang="zh-CN" altLang="zh-CN" sz="2400" dirty="0" smtClean="0">
                <a:latin typeface="华文新魏" panose="02010800040101010101" pitchFamily="2" charset="-122"/>
                <a:ea typeface="华文新魏" panose="02010800040101010101" pitchFamily="2" charset="-122"/>
                <a:cs typeface="Times New Roman" panose="02020603050405020304" pitchFamily="18" charset="0"/>
              </a:rPr>
              <a:t>机器学习</a:t>
            </a:r>
            <a:r>
              <a:rPr lang="zh-CN" altLang="en-US" sz="2400" dirty="0">
                <a:latin typeface="华文新魏" panose="02010800040101010101" pitchFamily="2" charset="-122"/>
                <a:ea typeface="华文新魏" panose="02010800040101010101" pitchFamily="2" charset="-122"/>
                <a:cs typeface="Times New Roman" panose="02020603050405020304" pitchFamily="18" charset="0"/>
              </a:rPr>
              <a:t>对钙钛矿的</a:t>
            </a:r>
            <a:r>
              <a:rPr lang="zh-CN" altLang="en-US" sz="2400" dirty="0" smtClean="0">
                <a:latin typeface="华文新魏" panose="02010800040101010101" pitchFamily="2" charset="-122"/>
                <a:ea typeface="华文新魏" panose="02010800040101010101" pitchFamily="2" charset="-122"/>
                <a:cs typeface="Times New Roman" panose="02020603050405020304" pitchFamily="18" charset="0"/>
              </a:rPr>
              <a:t>晶格常数</a:t>
            </a:r>
            <a:r>
              <a:rPr lang="zh-CN" altLang="en-US" sz="2400" dirty="0">
                <a:latin typeface="华文新魏" panose="02010800040101010101" pitchFamily="2" charset="-122"/>
                <a:ea typeface="华文新魏" panose="02010800040101010101" pitchFamily="2" charset="-122"/>
                <a:cs typeface="Times New Roman" panose="02020603050405020304" pitchFamily="18" charset="0"/>
              </a:rPr>
              <a:t>的</a:t>
            </a:r>
            <a:r>
              <a:rPr lang="zh-CN" altLang="en-US" sz="2400" dirty="0" smtClean="0">
                <a:latin typeface="华文新魏" panose="02010800040101010101" pitchFamily="2" charset="-122"/>
                <a:ea typeface="华文新魏" panose="02010800040101010101" pitchFamily="2" charset="-122"/>
                <a:cs typeface="Times New Roman" panose="02020603050405020304" pitchFamily="18" charset="0"/>
              </a:rPr>
              <a:t>预测</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729427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属性</a:t>
            </a:r>
            <a:r>
              <a:rPr lang="zh-CN" altLang="en-US" dirty="0" smtClean="0"/>
              <a:t>预测总结</a:t>
            </a:r>
            <a:endParaRPr lang="zh-CN" altLang="en-US" dirty="0"/>
          </a:p>
        </p:txBody>
      </p:sp>
      <p:sp>
        <p:nvSpPr>
          <p:cNvPr id="3" name="内容占位符 2"/>
          <p:cNvSpPr>
            <a:spLocks noGrp="1"/>
          </p:cNvSpPr>
          <p:nvPr>
            <p:ph idx="1"/>
          </p:nvPr>
        </p:nvSpPr>
        <p:spPr>
          <a:xfrm>
            <a:off x="251520" y="1196752"/>
            <a:ext cx="8435280" cy="4929411"/>
          </a:xfrm>
        </p:spPr>
        <p:txBody>
          <a:bodyPr/>
          <a:lstStyle/>
          <a:p>
            <a:r>
              <a:rPr lang="zh-CN" altLang="zh-CN" dirty="0"/>
              <a:t>机器学习相比于传统的材料属性预测方法，拥有</a:t>
            </a:r>
            <a:r>
              <a:rPr lang="zh-CN" altLang="zh-CN" dirty="0">
                <a:solidFill>
                  <a:srgbClr val="00B050"/>
                </a:solidFill>
              </a:rPr>
              <a:t>更高的准确率和适应性</a:t>
            </a:r>
            <a:r>
              <a:rPr lang="zh-CN" altLang="zh-CN" dirty="0" smtClean="0"/>
              <a:t>。</a:t>
            </a:r>
            <a:endParaRPr lang="en-US" altLang="zh-CN" dirty="0" smtClean="0"/>
          </a:p>
          <a:p>
            <a:r>
              <a:rPr lang="zh-CN" altLang="zh-CN" dirty="0" smtClean="0"/>
              <a:t>但</a:t>
            </a:r>
            <a:r>
              <a:rPr lang="zh-CN" altLang="zh-CN" dirty="0"/>
              <a:t>机器学习</a:t>
            </a:r>
            <a:r>
              <a:rPr lang="zh-CN" altLang="zh-CN" dirty="0">
                <a:solidFill>
                  <a:srgbClr val="00B050"/>
                </a:solidFill>
              </a:rPr>
              <a:t>依赖于算法的选择和样本的构造</a:t>
            </a:r>
            <a:r>
              <a:rPr lang="zh-CN" altLang="zh-CN" dirty="0"/>
              <a:t>，研究者需要比较不同的方法以选择最优的解决方法，数据清洗和特征工程等方法对样本构造也至关重要。</a:t>
            </a:r>
            <a:endParaRPr lang="zh-CN" altLang="en-US" dirty="0"/>
          </a:p>
        </p:txBody>
      </p:sp>
    </p:spTree>
    <p:extLst>
      <p:ext uri="{BB962C8B-B14F-4D97-AF65-F5344CB8AC3E}">
        <p14:creationId xmlns:p14="http://schemas.microsoft.com/office/powerpoint/2010/main" val="273415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131460793"/>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500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954682284"/>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818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机器学习方法在新材料发现中的应用</a:t>
            </a:r>
          </a:p>
        </p:txBody>
      </p:sp>
      <p:sp>
        <p:nvSpPr>
          <p:cNvPr id="3" name="内容占位符 2"/>
          <p:cNvSpPr>
            <a:spLocks noGrp="1"/>
          </p:cNvSpPr>
          <p:nvPr>
            <p:ph idx="1"/>
          </p:nvPr>
        </p:nvSpPr>
        <p:spPr>
          <a:xfrm>
            <a:off x="179512" y="796951"/>
            <a:ext cx="8805664" cy="1335906"/>
          </a:xfrm>
        </p:spPr>
        <p:txBody>
          <a:bodyPr/>
          <a:lstStyle/>
          <a:p>
            <a:pPr marL="0" indent="0">
              <a:buNone/>
            </a:pPr>
            <a:r>
              <a:rPr lang="zh-CN" altLang="en-US" dirty="0" smtClean="0"/>
              <a:t>       </a:t>
            </a:r>
            <a:r>
              <a:rPr lang="zh-CN" altLang="en-US" sz="2400" dirty="0" smtClean="0"/>
              <a:t>将</a:t>
            </a:r>
            <a:r>
              <a:rPr lang="zh-CN" altLang="en-US" sz="2400" dirty="0"/>
              <a:t>机器学习概率估计方法应用于新材料的发现，通过设定概率阈值的方式来筛选材料组合，能够避免一些不必要的确认实验或计算，提高效率，是加速新材料的发现的一个新兴模式。</a:t>
            </a:r>
          </a:p>
        </p:txBody>
      </p:sp>
      <p:sp>
        <p:nvSpPr>
          <p:cNvPr id="4" name="Rectangle 2"/>
          <p:cNvSpPr>
            <a:spLocks noChangeArrowheads="1"/>
          </p:cNvSpPr>
          <p:nvPr/>
        </p:nvSpPr>
        <p:spPr bwMode="auto">
          <a:xfrm>
            <a:off x="842795"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661617744"/>
              </p:ext>
            </p:extLst>
          </p:nvPr>
        </p:nvGraphicFramePr>
        <p:xfrm>
          <a:off x="1115616" y="2086212"/>
          <a:ext cx="6768752" cy="4462584"/>
        </p:xfrm>
        <a:graphic>
          <a:graphicData uri="http://schemas.openxmlformats.org/presentationml/2006/ole">
            <mc:AlternateContent xmlns:mc="http://schemas.openxmlformats.org/markup-compatibility/2006">
              <mc:Choice xmlns:v="urn:schemas-microsoft-com:vml" Requires="v">
                <p:oleObj spid="_x0000_s16402" name="Visio" r:id="rId5" imgW="4305078" imgH="2838736" progId="Visio.Drawing.15">
                  <p:embed/>
                </p:oleObj>
              </mc:Choice>
              <mc:Fallback>
                <p:oleObj name="Visio" r:id="rId5" imgW="4305078" imgH="2838736"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2086212"/>
                        <a:ext cx="6768752" cy="4462584"/>
                      </a:xfrm>
                      <a:prstGeom prst="rect">
                        <a:avLst/>
                      </a:prstGeom>
                      <a:noFill/>
                    </p:spPr>
                  </p:pic>
                </p:oleObj>
              </mc:Fallback>
            </mc:AlternateContent>
          </a:graphicData>
        </a:graphic>
      </p:graphicFrame>
    </p:spTree>
    <p:extLst>
      <p:ext uri="{BB962C8B-B14F-4D97-AF65-F5344CB8AC3E}">
        <p14:creationId xmlns:p14="http://schemas.microsoft.com/office/powerpoint/2010/main" val="4909029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结构预测</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35095078"/>
              </p:ext>
            </p:extLst>
          </p:nvPr>
        </p:nvGraphicFramePr>
        <p:xfrm>
          <a:off x="179511" y="1268760"/>
          <a:ext cx="8784977" cy="4248472"/>
        </p:xfrm>
        <a:graphic>
          <a:graphicData uri="http://schemas.openxmlformats.org/drawingml/2006/table">
            <a:tbl>
              <a:tblPr firstRow="1" firstCol="1" bandRow="1">
                <a:tableStyleId>{5C22544A-7EE6-4342-B048-85BDC9FD1C3A}</a:tableStyleId>
              </a:tblPr>
              <a:tblGrid>
                <a:gridCol w="936105"/>
                <a:gridCol w="1962218"/>
                <a:gridCol w="1962218"/>
                <a:gridCol w="1962218"/>
                <a:gridCol w="1962218"/>
              </a:tblGrid>
              <a:tr h="830173">
                <a:tc>
                  <a:txBody>
                    <a:bodyPr/>
                    <a:lstStyle/>
                    <a:p>
                      <a:pPr algn="ctr">
                        <a:spcAft>
                          <a:spcPts val="0"/>
                        </a:spcAft>
                      </a:pPr>
                      <a:r>
                        <a:rPr lang="zh-CN" sz="2000" kern="0" dirty="0">
                          <a:effectLst/>
                        </a:rPr>
                        <a:t>文献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err="1">
                          <a:effectLst/>
                        </a:rPr>
                        <a:t>Curtarolo</a:t>
                      </a:r>
                      <a:r>
                        <a:rPr lang="en-US" sz="2000" kern="100" dirty="0">
                          <a:effectLst/>
                        </a:rPr>
                        <a:t>(2003</a:t>
                      </a:r>
                      <a:r>
                        <a:rPr lang="en-US" sz="2000" kern="100" dirty="0" smtClean="0">
                          <a:effectLst/>
                        </a:rPr>
                        <a:t>)</a:t>
                      </a:r>
                    </a:p>
                    <a:p>
                      <a:pPr algn="ctr">
                        <a:spcAft>
                          <a:spcPts val="0"/>
                        </a:spcAft>
                      </a:pPr>
                      <a:r>
                        <a:rPr lang="en-US" sz="2000" kern="100" dirty="0" smtClean="0">
                          <a:effectLst/>
                        </a:rPr>
                        <a:t>[</a:t>
                      </a:r>
                      <a:r>
                        <a:rPr lang="en-US" sz="2000" kern="100" dirty="0">
                          <a:effectLst/>
                        </a:rPr>
                        <a:t>84]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err="1">
                          <a:effectLst/>
                        </a:rPr>
                        <a:t>Ceder</a:t>
                      </a:r>
                      <a:r>
                        <a:rPr lang="en-US" sz="2000" kern="100" dirty="0">
                          <a:effectLst/>
                        </a:rPr>
                        <a:t>(2006</a:t>
                      </a:r>
                      <a:r>
                        <a:rPr lang="en-US" sz="2000" kern="100" dirty="0" smtClean="0">
                          <a:effectLst/>
                        </a:rPr>
                        <a:t>)</a:t>
                      </a:r>
                    </a:p>
                    <a:p>
                      <a:pPr algn="ctr">
                        <a:spcAft>
                          <a:spcPts val="0"/>
                        </a:spcAft>
                      </a:pPr>
                      <a:r>
                        <a:rPr lang="en-US" sz="2000" kern="100" dirty="0" smtClean="0">
                          <a:effectLst/>
                        </a:rPr>
                        <a:t>[</a:t>
                      </a:r>
                      <a:r>
                        <a:rPr lang="en-US" sz="2000" kern="100" dirty="0">
                          <a:effectLst/>
                        </a:rPr>
                        <a:t>85]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rPr>
                        <a:t>Carolyn(2013</a:t>
                      </a:r>
                      <a:r>
                        <a:rPr lang="en-US" sz="2000" kern="100" dirty="0" smtClean="0">
                          <a:effectLst/>
                        </a:rPr>
                        <a:t>)</a:t>
                      </a:r>
                    </a:p>
                    <a:p>
                      <a:pPr algn="ctr">
                        <a:spcAft>
                          <a:spcPts val="0"/>
                        </a:spcAft>
                      </a:pPr>
                      <a:r>
                        <a:rPr lang="en-US" sz="2000" kern="100" dirty="0" smtClean="0">
                          <a:effectLst/>
                        </a:rPr>
                        <a:t>[</a:t>
                      </a:r>
                      <a:r>
                        <a:rPr lang="en-US" sz="2000" kern="100" dirty="0">
                          <a:effectLst/>
                        </a:rPr>
                        <a:t>87]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rPr>
                        <a:t>Liu(2015</a:t>
                      </a:r>
                      <a:r>
                        <a:rPr lang="en-US" sz="2000" kern="100" dirty="0" smtClean="0">
                          <a:effectLst/>
                        </a:rPr>
                        <a:t>)</a:t>
                      </a:r>
                    </a:p>
                    <a:p>
                      <a:pPr algn="ctr">
                        <a:spcAft>
                          <a:spcPts val="0"/>
                        </a:spcAft>
                      </a:pPr>
                      <a:r>
                        <a:rPr lang="en-US" sz="2000" kern="100" dirty="0" smtClean="0">
                          <a:effectLst/>
                        </a:rPr>
                        <a:t>[</a:t>
                      </a:r>
                      <a:r>
                        <a:rPr lang="en-US" sz="2000" kern="100" dirty="0">
                          <a:effectLst/>
                        </a:rPr>
                        <a:t>88]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806454">
                <a:tc>
                  <a:txBody>
                    <a:bodyPr/>
                    <a:lstStyle/>
                    <a:p>
                      <a:pPr algn="ctr">
                        <a:spcAft>
                          <a:spcPts val="0"/>
                        </a:spcAft>
                      </a:pPr>
                      <a:r>
                        <a:rPr lang="zh-CN" sz="2000" kern="0">
                          <a:effectLst/>
                        </a:rPr>
                        <a:t>研究机构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a:effectLst/>
                        </a:rPr>
                        <a:t>美国麻省理工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美国加州大学</a:t>
                      </a:r>
                    </a:p>
                    <a:p>
                      <a:pPr algn="ctr">
                        <a:spcAft>
                          <a:spcPts val="0"/>
                        </a:spcAft>
                      </a:pPr>
                      <a:r>
                        <a:rPr lang="zh-CN" sz="2000" kern="100">
                          <a:effectLst/>
                        </a:rPr>
                        <a:t>伯克利分校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美国阿贡国家实验室</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美国西北大学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883653">
                <a:tc>
                  <a:txBody>
                    <a:bodyPr/>
                    <a:lstStyle/>
                    <a:p>
                      <a:pPr algn="ctr">
                        <a:spcAft>
                          <a:spcPts val="0"/>
                        </a:spcAft>
                      </a:pPr>
                      <a:r>
                        <a:rPr lang="zh-CN" sz="2000" kern="0">
                          <a:effectLst/>
                        </a:rPr>
                        <a:t>机器学习方法</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PLSR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rPr>
                        <a:t>PCR/Bayesian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rPr>
                        <a:t>DBSCAN+OPTICS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rPr>
                        <a:t>SVM/DT</a:t>
                      </a:r>
                      <a:r>
                        <a:rPr lang="zh-CN" sz="2000" kern="100">
                          <a:effectLst/>
                        </a:rPr>
                        <a:t>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728192">
                <a:tc>
                  <a:txBody>
                    <a:bodyPr/>
                    <a:lstStyle/>
                    <a:p>
                      <a:pPr algn="ctr">
                        <a:spcAft>
                          <a:spcPts val="0"/>
                        </a:spcAft>
                      </a:pPr>
                      <a:r>
                        <a:rPr lang="zh-CN" sz="2000" kern="0">
                          <a:effectLst/>
                        </a:rPr>
                        <a:t>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结合高度精确的量子力学计算，能够高效快速地预测晶体结构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a:effectLst/>
                        </a:rPr>
                        <a:t>有效预测真正的基态，在只有</a:t>
                      </a:r>
                      <a:r>
                        <a:rPr lang="en-US" sz="2000" kern="100">
                          <a:effectLst/>
                        </a:rPr>
                        <a:t>5</a:t>
                      </a:r>
                      <a:r>
                        <a:rPr lang="zh-CN" sz="2000" kern="100">
                          <a:effectLst/>
                        </a:rPr>
                        <a:t>个结构的情况下，有</a:t>
                      </a:r>
                      <a:r>
                        <a:rPr lang="en-US" sz="2000" kern="100">
                          <a:effectLst/>
                        </a:rPr>
                        <a:t>90%</a:t>
                      </a:r>
                      <a:r>
                        <a:rPr lang="zh-CN" sz="2000" kern="100">
                          <a:effectLst/>
                        </a:rPr>
                        <a:t>的概率找到正确的结构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a:effectLst/>
                        </a:rPr>
                        <a:t>能够从坐标的大型数据集中自动识别晶体结构的新类型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比传统计算方法减少了</a:t>
                      </a:r>
                      <a:r>
                        <a:rPr lang="en-US" sz="2000" kern="100" dirty="0">
                          <a:effectLst/>
                        </a:rPr>
                        <a:t>80%</a:t>
                      </a:r>
                      <a:r>
                        <a:rPr lang="zh-CN" sz="2000" kern="100" dirty="0">
                          <a:effectLst/>
                        </a:rPr>
                        <a:t>的时间</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31684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成分预测</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32844558"/>
              </p:ext>
            </p:extLst>
          </p:nvPr>
        </p:nvGraphicFramePr>
        <p:xfrm>
          <a:off x="323528" y="1268760"/>
          <a:ext cx="8435975" cy="4680519"/>
        </p:xfrm>
        <a:graphic>
          <a:graphicData uri="http://schemas.openxmlformats.org/drawingml/2006/table">
            <a:tbl>
              <a:tblPr firstRow="1" firstCol="1" bandRow="1">
                <a:tableStyleId>{5C22544A-7EE6-4342-B048-85BDC9FD1C3A}</a:tableStyleId>
              </a:tblPr>
              <a:tblGrid>
                <a:gridCol w="1368152"/>
                <a:gridCol w="2355941"/>
                <a:gridCol w="2355941"/>
                <a:gridCol w="2355941"/>
              </a:tblGrid>
              <a:tr h="911479">
                <a:tc>
                  <a:txBody>
                    <a:bodyPr/>
                    <a:lstStyle/>
                    <a:p>
                      <a:pPr algn="ctr">
                        <a:spcAft>
                          <a:spcPts val="0"/>
                        </a:spcAft>
                      </a:pPr>
                      <a:r>
                        <a:rPr lang="zh-CN" sz="2000" kern="0" dirty="0">
                          <a:effectLst/>
                        </a:rPr>
                        <a:t>文献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Hautier(2010)[22]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Hautier(2011)[90]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Meredig(2014)[23]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885437">
                <a:tc>
                  <a:txBody>
                    <a:bodyPr/>
                    <a:lstStyle/>
                    <a:p>
                      <a:pPr algn="ctr">
                        <a:spcAft>
                          <a:spcPts val="0"/>
                        </a:spcAft>
                      </a:pPr>
                      <a:r>
                        <a:rPr lang="zh-CN" sz="2000" kern="0">
                          <a:effectLst/>
                        </a:rPr>
                        <a:t>研究机构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a:effectLst/>
                        </a:rPr>
                        <a:t>美国</a:t>
                      </a:r>
                      <a:r>
                        <a:rPr lang="zh-CN" sz="2000" kern="100">
                          <a:effectLst/>
                        </a:rPr>
                        <a:t>麻省理工学院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a:effectLst/>
                        </a:rPr>
                        <a:t>美国</a:t>
                      </a:r>
                      <a:r>
                        <a:rPr lang="zh-CN" sz="2000" kern="100">
                          <a:effectLst/>
                        </a:rPr>
                        <a:t>麻省理工学院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美国西北大学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180497">
                <a:tc>
                  <a:txBody>
                    <a:bodyPr/>
                    <a:lstStyle/>
                    <a:p>
                      <a:pPr algn="ctr">
                        <a:spcAft>
                          <a:spcPts val="0"/>
                        </a:spcAft>
                      </a:pPr>
                      <a:r>
                        <a:rPr lang="zh-CN" sz="2000" kern="0">
                          <a:effectLst/>
                        </a:rPr>
                        <a:t>机器学习方法</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a:effectLst/>
                        </a:rPr>
                        <a:t>贝叶斯</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a:effectLst/>
                        </a:rPr>
                        <a:t>贝叶斯</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a:effectLst/>
                        </a:rPr>
                        <a:t>贝叶斯</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703106">
                <a:tc>
                  <a:txBody>
                    <a:bodyPr/>
                    <a:lstStyle/>
                    <a:p>
                      <a:pPr algn="ctr">
                        <a:spcAft>
                          <a:spcPts val="0"/>
                        </a:spcAft>
                      </a:pPr>
                      <a:r>
                        <a:rPr lang="zh-CN" sz="2000" kern="0">
                          <a:effectLst/>
                        </a:rPr>
                        <a:t>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成功预测了</a:t>
                      </a:r>
                      <a:r>
                        <a:rPr lang="en-US" sz="2000" kern="100" dirty="0">
                          <a:effectLst/>
                        </a:rPr>
                        <a:t>209</a:t>
                      </a:r>
                      <a:r>
                        <a:rPr lang="zh-CN" sz="2000" kern="100" dirty="0">
                          <a:effectLst/>
                        </a:rPr>
                        <a:t>种新三元氧化物，其计算代价相比于传统方法较少了将近</a:t>
                      </a:r>
                      <a:r>
                        <a:rPr lang="en-US" sz="2000" kern="100" dirty="0">
                          <a:effectLst/>
                        </a:rPr>
                        <a:t>30</a:t>
                      </a:r>
                      <a:r>
                        <a:rPr lang="zh-CN" sz="2000" kern="100" dirty="0">
                          <a:effectLst/>
                        </a:rPr>
                        <a:t>倍</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a:effectLst/>
                        </a:rPr>
                        <a:t>能够准确地评估每个两个离子的相似性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成功预测了</a:t>
                      </a:r>
                      <a:r>
                        <a:rPr lang="en-US" sz="2000" kern="100" dirty="0">
                          <a:effectLst/>
                        </a:rPr>
                        <a:t>4500</a:t>
                      </a:r>
                      <a:r>
                        <a:rPr lang="zh-CN" sz="2000" kern="100" dirty="0">
                          <a:effectLst/>
                        </a:rPr>
                        <a:t>种有热力稳定性的三元化合物</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3352078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593009268"/>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9090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smtClean="0"/>
              <a:t>机器学习在</a:t>
            </a:r>
            <a:r>
              <a:rPr lang="zh-CN" altLang="en-US" dirty="0"/>
              <a:t>其他材料问题中的</a:t>
            </a:r>
            <a:r>
              <a:rPr lang="zh-CN" altLang="en-US" dirty="0" smtClean="0"/>
              <a:t>应用</a:t>
            </a:r>
            <a:endParaRPr lang="zh-CN" altLang="en-US" dirty="0"/>
          </a:p>
        </p:txBody>
      </p:sp>
      <p:sp>
        <p:nvSpPr>
          <p:cNvPr id="3" name="内容占位符 2"/>
          <p:cNvSpPr>
            <a:spLocks noGrp="1"/>
          </p:cNvSpPr>
          <p:nvPr>
            <p:ph idx="1"/>
          </p:nvPr>
        </p:nvSpPr>
        <p:spPr>
          <a:xfrm>
            <a:off x="251520" y="836712"/>
            <a:ext cx="8435280" cy="5289451"/>
          </a:xfrm>
        </p:spPr>
        <p:txBody>
          <a:bodyPr/>
          <a:lstStyle/>
          <a:p>
            <a:pPr>
              <a:buFont typeface="Wingdings" panose="05000000000000000000" pitchFamily="2" charset="2"/>
              <a:buChar char="Ø"/>
            </a:pPr>
            <a:r>
              <a:rPr lang="zh-CN" altLang="en-US" dirty="0" smtClean="0"/>
              <a:t>过程优化</a:t>
            </a:r>
            <a:endParaRPr lang="en-US" altLang="zh-CN" dirty="0" smtClean="0"/>
          </a:p>
          <a:p>
            <a:pPr marL="0" indent="0">
              <a:buNone/>
            </a:pPr>
            <a:r>
              <a:rPr lang="en-US" altLang="zh-CN" dirty="0"/>
              <a:t>	</a:t>
            </a:r>
            <a:r>
              <a:rPr lang="en-US" altLang="zh-CN" dirty="0" smtClean="0"/>
              <a:t>	     </a:t>
            </a:r>
            <a:r>
              <a:rPr lang="zh-CN" altLang="en-US" sz="2400" dirty="0"/>
              <a:t>指设计在材料设计中的过程参数，以往的方法往往会耗费较多的时间。</a:t>
            </a:r>
            <a:endParaRPr lang="en-US" altLang="zh-CN" sz="2400" dirty="0"/>
          </a:p>
          <a:p>
            <a:pPr>
              <a:buFont typeface="Wingdings" panose="05000000000000000000" pitchFamily="2" charset="2"/>
              <a:buChar char="Ø"/>
            </a:pPr>
            <a:r>
              <a:rPr lang="zh-CN" altLang="zh-CN" dirty="0"/>
              <a:t>密度泛函理论（</a:t>
            </a:r>
            <a:r>
              <a:rPr lang="en-US" altLang="zh-CN" dirty="0"/>
              <a:t>DFT</a:t>
            </a:r>
            <a:r>
              <a:rPr lang="zh-CN" altLang="zh-CN" dirty="0" smtClean="0"/>
              <a:t>）</a:t>
            </a:r>
            <a:endParaRPr lang="en-US" altLang="zh-CN" dirty="0" smtClean="0"/>
          </a:p>
          <a:p>
            <a:pPr marL="0" indent="0">
              <a:buNone/>
            </a:pPr>
            <a:r>
              <a:rPr lang="en-US" altLang="zh-CN" sz="2400" dirty="0" smtClean="0"/>
              <a:t>      </a:t>
            </a:r>
            <a:r>
              <a:rPr lang="zh-CN" altLang="zh-CN" sz="2400" dirty="0" smtClean="0"/>
              <a:t>一</a:t>
            </a:r>
            <a:r>
              <a:rPr lang="zh-CN" altLang="zh-CN" sz="2400" dirty="0"/>
              <a:t>种利用量子力学研究多电子体系电子结构的方法。</a:t>
            </a:r>
            <a:r>
              <a:rPr lang="zh-CN" altLang="en-US" sz="2400" dirty="0"/>
              <a:t>以往的</a:t>
            </a:r>
            <a:r>
              <a:rPr lang="zh-CN" altLang="zh-CN" sz="2400" dirty="0"/>
              <a:t>方法存在不准确、失败率高等问题</a:t>
            </a:r>
            <a:r>
              <a:rPr lang="zh-CN" altLang="en-US" sz="2400" dirty="0"/>
              <a:t>。</a:t>
            </a:r>
            <a:endParaRPr lang="en-US" altLang="zh-CN" sz="2400" dirty="0"/>
          </a:p>
          <a:p>
            <a:pPr>
              <a:buFont typeface="Wingdings" panose="05000000000000000000" pitchFamily="2" charset="2"/>
              <a:buChar char="Ø"/>
            </a:pPr>
            <a:r>
              <a:rPr lang="zh-CN" altLang="en-US" dirty="0" smtClean="0"/>
              <a:t>电</a:t>
            </a:r>
            <a:r>
              <a:rPr lang="zh-CN" altLang="zh-CN" dirty="0" smtClean="0"/>
              <a:t>池检测</a:t>
            </a:r>
            <a:endParaRPr lang="en-US" altLang="zh-CN" dirty="0" smtClean="0"/>
          </a:p>
          <a:p>
            <a:pPr marL="0" indent="0">
              <a:buNone/>
            </a:pPr>
            <a:r>
              <a:rPr lang="en-US" altLang="zh-CN" sz="2400" dirty="0" smtClean="0">
                <a:latin typeface="+mn-ea"/>
                <a:ea typeface="+mn-ea"/>
              </a:rPr>
              <a:t>   </a:t>
            </a:r>
            <a:r>
              <a:rPr lang="zh-CN" altLang="zh-CN" sz="2400" dirty="0"/>
              <a:t>指对电池状态的连续测定。现有的方法往往针对单一类型的电池，并且只能估计稳定状态的电池的电荷状态，而不能估计充电或放电的电池。</a:t>
            </a:r>
            <a:endParaRPr lang="en-US" altLang="zh-CN" sz="2400" dirty="0"/>
          </a:p>
          <a:p>
            <a:pPr>
              <a:buFont typeface="Wingdings" panose="05000000000000000000" pitchFamily="2" charset="2"/>
              <a:buChar char="Ø"/>
            </a:pPr>
            <a:r>
              <a:rPr lang="zh-CN" altLang="en-US" dirty="0"/>
              <a:t>其他分类问题</a:t>
            </a:r>
          </a:p>
        </p:txBody>
      </p:sp>
    </p:spTree>
    <p:extLst>
      <p:ext uri="{BB962C8B-B14F-4D97-AF65-F5344CB8AC3E}">
        <p14:creationId xmlns:p14="http://schemas.microsoft.com/office/powerpoint/2010/main" val="1117684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机器学习在其他材料问题中的应用</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962534586"/>
              </p:ext>
            </p:extLst>
          </p:nvPr>
        </p:nvGraphicFramePr>
        <p:xfrm>
          <a:off x="251520" y="1196752"/>
          <a:ext cx="8435973" cy="5274083"/>
        </p:xfrm>
        <a:graphic>
          <a:graphicData uri="http://schemas.openxmlformats.org/drawingml/2006/table">
            <a:tbl>
              <a:tblPr firstRow="1" firstCol="1" bandRow="1">
                <a:tableStyleId>{5C22544A-7EE6-4342-B048-85BDC9FD1C3A}</a:tableStyleId>
              </a:tblPr>
              <a:tblGrid>
                <a:gridCol w="1147293"/>
                <a:gridCol w="1733722"/>
                <a:gridCol w="1800200"/>
                <a:gridCol w="1800200"/>
                <a:gridCol w="1954558"/>
              </a:tblGrid>
              <a:tr h="735177">
                <a:tc>
                  <a:txBody>
                    <a:bodyPr/>
                    <a:lstStyle/>
                    <a:p>
                      <a:pPr algn="ctr">
                        <a:spcAft>
                          <a:spcPts val="0"/>
                        </a:spcAft>
                      </a:pPr>
                      <a:r>
                        <a:rPr lang="zh-CN" sz="2000" kern="0" dirty="0">
                          <a:effectLst/>
                        </a:rPr>
                        <a:t>文献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dirty="0">
                          <a:effectLst/>
                        </a:rPr>
                        <a:t>Han(2011</a:t>
                      </a:r>
                      <a:r>
                        <a:rPr lang="en-US" sz="2000" kern="0" dirty="0" smtClean="0">
                          <a:effectLst/>
                        </a:rPr>
                        <a:t>)</a:t>
                      </a:r>
                    </a:p>
                    <a:p>
                      <a:pPr algn="ctr">
                        <a:spcAft>
                          <a:spcPts val="0"/>
                        </a:spcAft>
                      </a:pPr>
                      <a:r>
                        <a:rPr lang="en-US" sz="2000" kern="0" dirty="0" smtClean="0">
                          <a:effectLst/>
                        </a:rPr>
                        <a:t>[</a:t>
                      </a:r>
                      <a:r>
                        <a:rPr lang="en-US" sz="2000" kern="0" dirty="0">
                          <a:effectLst/>
                        </a:rPr>
                        <a:t>91]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Snyder (2012)[95]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dirty="0">
                          <a:effectLst/>
                        </a:rPr>
                        <a:t>Lee(2007</a:t>
                      </a:r>
                      <a:r>
                        <a:rPr lang="en-US" sz="2000" kern="0" dirty="0" smtClean="0">
                          <a:effectLst/>
                        </a:rPr>
                        <a:t>)</a:t>
                      </a:r>
                    </a:p>
                    <a:p>
                      <a:pPr algn="ctr">
                        <a:spcAft>
                          <a:spcPts val="0"/>
                        </a:spcAft>
                      </a:pPr>
                      <a:r>
                        <a:rPr lang="en-US" sz="2000" kern="0" dirty="0" smtClean="0">
                          <a:effectLst/>
                        </a:rPr>
                        <a:t>[</a:t>
                      </a:r>
                      <a:r>
                        <a:rPr lang="en-US" sz="2000" kern="0" dirty="0">
                          <a:effectLst/>
                        </a:rPr>
                        <a:t>97]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dirty="0">
                          <a:effectLst/>
                        </a:rPr>
                        <a:t>Fernandez(2014)[104]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714172">
                <a:tc>
                  <a:txBody>
                    <a:bodyPr/>
                    <a:lstStyle/>
                    <a:p>
                      <a:pPr algn="ctr">
                        <a:spcAft>
                          <a:spcPts val="0"/>
                        </a:spcAft>
                      </a:pPr>
                      <a:r>
                        <a:rPr lang="zh-CN" sz="2000" kern="0" dirty="0" smtClean="0">
                          <a:effectLst/>
                        </a:rPr>
                        <a:t>研究</a:t>
                      </a:r>
                      <a:endParaRPr lang="en-US" altLang="zh-CN" sz="2000" kern="0" dirty="0" smtClean="0">
                        <a:effectLst/>
                      </a:endParaRPr>
                    </a:p>
                    <a:p>
                      <a:pPr algn="ctr">
                        <a:spcAft>
                          <a:spcPts val="0"/>
                        </a:spcAft>
                      </a:pPr>
                      <a:r>
                        <a:rPr lang="zh-CN" sz="2000" kern="0" dirty="0" smtClean="0">
                          <a:effectLst/>
                        </a:rPr>
                        <a:t>机构</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西北工业大学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美国加利佛尼亚大学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台湾国立中兴大学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澳大利亚联邦科学和工业研究组织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714172">
                <a:tc>
                  <a:txBody>
                    <a:bodyPr/>
                    <a:lstStyle/>
                    <a:p>
                      <a:pPr algn="ctr">
                        <a:spcAft>
                          <a:spcPts val="0"/>
                        </a:spcAft>
                      </a:pPr>
                      <a:r>
                        <a:rPr lang="zh-CN" sz="2000" kern="0">
                          <a:effectLst/>
                        </a:rPr>
                        <a:t>问题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过程优化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发现密度泛函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电池检测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其他分类问题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386334">
                <a:tc>
                  <a:txBody>
                    <a:bodyPr/>
                    <a:lstStyle/>
                    <a:p>
                      <a:pPr algn="ctr">
                        <a:spcAft>
                          <a:spcPts val="0"/>
                        </a:spcAft>
                      </a:pPr>
                      <a:r>
                        <a:rPr lang="zh-CN" sz="2000" kern="0">
                          <a:effectLst/>
                        </a:rPr>
                        <a:t>机器学习方法</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MLR/FNN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PCA</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FNN/CMAC</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0">
                          <a:effectLst/>
                        </a:rPr>
                        <a:t>SVM</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058656">
                <a:tc>
                  <a:txBody>
                    <a:bodyPr/>
                    <a:lstStyle/>
                    <a:p>
                      <a:pPr algn="ctr">
                        <a:spcAft>
                          <a:spcPts val="0"/>
                        </a:spcAft>
                      </a:pPr>
                      <a:r>
                        <a:rPr lang="zh-CN" sz="2000" kern="0">
                          <a:effectLst/>
                        </a:rPr>
                        <a:t>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0">
                          <a:effectLst/>
                        </a:rPr>
                        <a:t>最高的预测误差小于</a:t>
                      </a:r>
                      <a:r>
                        <a:rPr lang="en-US" sz="2000" kern="0">
                          <a:effectLst/>
                        </a:rPr>
                        <a:t>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0">
                          <a:effectLst/>
                        </a:rPr>
                        <a:t>在不同的训练密度下，平均绝对误差小于</a:t>
                      </a:r>
                      <a:r>
                        <a:rPr lang="en-US" sz="2000" kern="0">
                          <a:effectLst/>
                        </a:rPr>
                        <a:t>1 kcal/mol</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a:effectLst/>
                        </a:rPr>
                        <a:t>不仅可以估计电池的剩余电量，还可以为使用者提供更为有用的信息</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快速并准确地识别能够捕捉二氧化碳的高性能金属有机框架</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4454071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smtClean="0"/>
              <a:t>新材料发现总结</a:t>
            </a:r>
            <a:endParaRPr lang="zh-CN" altLang="en-US" dirty="0"/>
          </a:p>
        </p:txBody>
      </p:sp>
      <p:sp>
        <p:nvSpPr>
          <p:cNvPr id="3" name="内容占位符 2"/>
          <p:cNvSpPr>
            <a:spLocks noGrp="1"/>
          </p:cNvSpPr>
          <p:nvPr>
            <p:ph idx="1"/>
          </p:nvPr>
        </p:nvSpPr>
        <p:spPr>
          <a:xfrm>
            <a:off x="251520" y="1340768"/>
            <a:ext cx="8640960" cy="4785395"/>
          </a:xfrm>
        </p:spPr>
        <p:txBody>
          <a:bodyPr/>
          <a:lstStyle/>
          <a:p>
            <a:r>
              <a:rPr lang="zh-CN" altLang="zh-CN" dirty="0"/>
              <a:t>一个强大的机器学习工具在晶体结构和成分预测中都能较好地发现新材料</a:t>
            </a:r>
            <a:r>
              <a:rPr lang="zh-CN" altLang="zh-CN" dirty="0" smtClean="0"/>
              <a:t>。</a:t>
            </a:r>
            <a:endParaRPr lang="en-US" altLang="zh-CN" dirty="0" smtClean="0"/>
          </a:p>
          <a:p>
            <a:r>
              <a:rPr lang="zh-CN" altLang="zh-CN" dirty="0" smtClean="0"/>
              <a:t>当</a:t>
            </a:r>
            <a:r>
              <a:rPr lang="zh-CN" altLang="zh-CN" dirty="0"/>
              <a:t>使用机器学习方法预测新材料时，在数据采集阶段依旧存在不少困难，其中之一就是由于化合物合成的高代价，导致大型、一致的数据库较少</a:t>
            </a:r>
            <a:r>
              <a:rPr lang="zh-CN" altLang="zh-CN" dirty="0" smtClean="0"/>
              <a:t>。</a:t>
            </a:r>
            <a:endParaRPr lang="zh-CN" altLang="en-US" dirty="0"/>
          </a:p>
        </p:txBody>
      </p:sp>
    </p:spTree>
    <p:extLst>
      <p:ext uri="{BB962C8B-B14F-4D97-AF65-F5344CB8AC3E}">
        <p14:creationId xmlns:p14="http://schemas.microsoft.com/office/powerpoint/2010/main" val="18853121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1652070914"/>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26596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地震预报</a:t>
            </a:r>
            <a:r>
              <a:rPr lang="zh-CN" altLang="en-US" dirty="0" smtClean="0"/>
              <a:t>专家系统（</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1425"/>
            <a:ext cx="8435280" cy="5289451"/>
          </a:xfrm>
        </p:spPr>
        <p:txBody>
          <a:bodyPr/>
          <a:lstStyle/>
          <a:p>
            <a:pPr marL="0" indent="0">
              <a:buNone/>
            </a:pPr>
            <a:r>
              <a:rPr lang="zh-CN" altLang="zh-CN" b="1" dirty="0"/>
              <a:t>合作单位：</a:t>
            </a:r>
            <a:r>
              <a:rPr lang="zh-CN" altLang="zh-CN" sz="2400" dirty="0">
                <a:latin typeface="+mn-ea"/>
                <a:ea typeface="+mn-ea"/>
              </a:rPr>
              <a:t>上海市地震局</a:t>
            </a:r>
          </a:p>
          <a:p>
            <a:pPr marL="0" indent="0">
              <a:buNone/>
            </a:pPr>
            <a:r>
              <a:rPr lang="zh-CN" altLang="zh-CN" b="1" dirty="0"/>
              <a:t>研究成果：</a:t>
            </a:r>
            <a:r>
              <a:rPr lang="zh-CN" altLang="zh-CN" sz="2400" dirty="0">
                <a:latin typeface="+mn-ea"/>
                <a:ea typeface="+mn-ea"/>
              </a:rPr>
              <a:t>研发了混合智能地震预报分析集成平台——</a:t>
            </a:r>
            <a:r>
              <a:rPr lang="en-US" altLang="zh-CN" sz="2400" dirty="0">
                <a:latin typeface="+mn-ea"/>
                <a:ea typeface="+mn-ea"/>
              </a:rPr>
              <a:t>PHIEPA</a:t>
            </a:r>
            <a:r>
              <a:rPr lang="zh-CN" altLang="zh-CN" sz="2400" dirty="0">
                <a:latin typeface="+mn-ea"/>
                <a:ea typeface="+mn-ea"/>
              </a:rPr>
              <a:t>，将模糊系统、神经网络与专家系统技术相结合，引入了驾驭式推理、不确定推理、证据的相关性改正、前兆测项的密度改正等技术和基于模糊用户模型的个性化解释方法，使系统不仅具有符号推理与解释功能、学习功能，还具有较强的人际交互能力。</a:t>
            </a:r>
            <a:endParaRPr lang="zh-CN" altLang="en-US" sz="2400" dirty="0">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2688404167"/>
              </p:ext>
            </p:extLst>
          </p:nvPr>
        </p:nvGraphicFramePr>
        <p:xfrm>
          <a:off x="467544" y="3789040"/>
          <a:ext cx="8064898" cy="1872209"/>
        </p:xfrm>
        <a:graphic>
          <a:graphicData uri="http://schemas.openxmlformats.org/drawingml/2006/table">
            <a:tbl>
              <a:tblPr firstRow="1" firstCol="1" bandRow="1">
                <a:tableStyleId>{5C22544A-7EE6-4342-B048-85BDC9FD1C3A}</a:tableStyleId>
              </a:tblPr>
              <a:tblGrid>
                <a:gridCol w="895258"/>
                <a:gridCol w="896205"/>
                <a:gridCol w="896205"/>
                <a:gridCol w="896205"/>
                <a:gridCol w="896205"/>
                <a:gridCol w="896205"/>
                <a:gridCol w="896205"/>
                <a:gridCol w="896205"/>
                <a:gridCol w="896205"/>
              </a:tblGrid>
              <a:tr h="675317">
                <a:tc gridSpan="4">
                  <a:txBody>
                    <a:bodyPr/>
                    <a:lstStyle/>
                    <a:p>
                      <a:pPr algn="ctr">
                        <a:spcAft>
                          <a:spcPts val="0"/>
                        </a:spcAft>
                      </a:pPr>
                      <a:r>
                        <a:rPr lang="zh-CN" sz="2000" kern="1200" dirty="0">
                          <a:effectLst/>
                        </a:rPr>
                        <a:t>对不同地震要素的报准率</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zh-CN" sz="2000" kern="1200">
                          <a:effectLst/>
                        </a:rPr>
                        <a:t>对不同震级地震的报准率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kern="1200">
                          <a:effectLst/>
                        </a:rPr>
                        <a:t>漏报率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603475">
                <a:tc>
                  <a:txBody>
                    <a:bodyPr/>
                    <a:lstStyle/>
                    <a:p>
                      <a:pPr marL="0" algn="ctr" defTabSz="914400" rtl="0" eaLnBrk="1" latinLnBrk="0" hangingPunct="1">
                        <a:spcAft>
                          <a:spcPts val="0"/>
                        </a:spcAft>
                      </a:pPr>
                      <a:r>
                        <a:rPr lang="zh-CN" sz="2000" kern="1200" dirty="0">
                          <a:solidFill>
                            <a:schemeClr val="dk1"/>
                          </a:solidFill>
                          <a:effectLst/>
                          <a:latin typeface="+mn-lt"/>
                          <a:ea typeface="+mn-ea"/>
                          <a:cs typeface="+mn-cs"/>
                        </a:rPr>
                        <a:t>中期</a:t>
                      </a:r>
                    </a:p>
                  </a:txBody>
                  <a:tcPr marL="68580" marR="68580" marT="0" marB="0" anchor="ctr">
                    <a:solidFill>
                      <a:srgbClr val="D0D8E8"/>
                    </a:solidFill>
                  </a:tcPr>
                </a:tc>
                <a:tc>
                  <a:txBody>
                    <a:bodyPr/>
                    <a:lstStyle/>
                    <a:p>
                      <a:pPr algn="ctr">
                        <a:spcAft>
                          <a:spcPts val="0"/>
                        </a:spcAft>
                      </a:pPr>
                      <a:r>
                        <a:rPr lang="zh-CN" sz="2000" kern="1200" dirty="0">
                          <a:effectLst/>
                        </a:rPr>
                        <a:t>短期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临震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200">
                          <a:effectLst/>
                        </a:rPr>
                        <a:t>震级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5.0-5.9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6.0-6.9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593417">
                <a:tc>
                  <a:txBody>
                    <a:bodyPr/>
                    <a:lstStyle/>
                    <a:p>
                      <a:pPr marL="0" algn="ctr" defTabSz="914400" rtl="0" eaLnBrk="1" latinLnBrk="0" hangingPunct="1">
                        <a:spcAft>
                          <a:spcPts val="0"/>
                        </a:spcAft>
                      </a:pPr>
                      <a:r>
                        <a:rPr lang="en-US" sz="2000" kern="1200" dirty="0">
                          <a:solidFill>
                            <a:schemeClr val="dk1"/>
                          </a:solidFill>
                          <a:effectLst/>
                          <a:latin typeface="+mn-lt"/>
                          <a:ea typeface="+mn-ea"/>
                          <a:cs typeface="+mn-cs"/>
                        </a:rPr>
                        <a:t>96%</a:t>
                      </a:r>
                      <a:endParaRPr lang="zh-CN" sz="2000" kern="1200" dirty="0">
                        <a:solidFill>
                          <a:schemeClr val="dk1"/>
                        </a:solidFill>
                        <a:effectLst/>
                        <a:latin typeface="+mn-lt"/>
                        <a:ea typeface="+mn-ea"/>
                        <a:cs typeface="+mn-cs"/>
                      </a:endParaRPr>
                    </a:p>
                  </a:txBody>
                  <a:tcPr marL="68580" marR="68580" marT="0" marB="0" anchor="ctr">
                    <a:solidFill>
                      <a:srgbClr val="E9EDF4"/>
                    </a:solidFill>
                  </a:tcPr>
                </a:tc>
                <a:tc>
                  <a:txBody>
                    <a:bodyPr/>
                    <a:lstStyle/>
                    <a:p>
                      <a:pPr algn="ctr">
                        <a:spcAft>
                          <a:spcPts val="0"/>
                        </a:spcAft>
                      </a:pPr>
                      <a:r>
                        <a:rPr lang="en-US" sz="2000" kern="1200" dirty="0">
                          <a:effectLst/>
                        </a:rPr>
                        <a:t>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14%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a:effectLst/>
                        </a:rPr>
                        <a:t>89%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000" kern="12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943051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地震预报专家系统</a:t>
            </a:r>
            <a:r>
              <a:rPr lang="zh-CN" altLang="en-US" dirty="0" smtClean="0"/>
              <a:t>（</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r>
              <a:rPr lang="zh-CN" altLang="zh-CN" dirty="0" smtClean="0"/>
              <a:t>系统意义</a:t>
            </a:r>
            <a:r>
              <a:rPr lang="zh-CN" altLang="en-US" dirty="0"/>
              <a:t>：</a:t>
            </a:r>
            <a:r>
              <a:rPr lang="zh-CN" altLang="zh-CN" sz="2400" dirty="0" smtClean="0">
                <a:latin typeface="+mn-ea"/>
                <a:ea typeface="+mn-ea"/>
              </a:rPr>
              <a:t>（</a:t>
            </a:r>
            <a:r>
              <a:rPr lang="en-US" altLang="zh-CN" sz="2400" dirty="0">
                <a:latin typeface="+mn-ea"/>
                <a:ea typeface="+mn-ea"/>
              </a:rPr>
              <a:t>1</a:t>
            </a:r>
            <a:r>
              <a:rPr lang="zh-CN" altLang="zh-CN" sz="2400" dirty="0">
                <a:latin typeface="+mn-ea"/>
                <a:ea typeface="+mn-ea"/>
              </a:rPr>
              <a:t>）继承人类专家的经验；（</a:t>
            </a:r>
            <a:r>
              <a:rPr lang="en-US" altLang="zh-CN" sz="2400" dirty="0">
                <a:latin typeface="+mn-ea"/>
                <a:ea typeface="+mn-ea"/>
              </a:rPr>
              <a:t>2</a:t>
            </a:r>
            <a:r>
              <a:rPr lang="zh-CN" altLang="zh-CN" sz="2400" dirty="0">
                <a:latin typeface="+mn-ea"/>
                <a:ea typeface="+mn-ea"/>
              </a:rPr>
              <a:t>）推动地震预报的科学化和计算机化；（</a:t>
            </a:r>
            <a:r>
              <a:rPr lang="en-US" altLang="zh-CN" sz="2400" dirty="0">
                <a:latin typeface="+mn-ea"/>
                <a:ea typeface="+mn-ea"/>
              </a:rPr>
              <a:t>3</a:t>
            </a:r>
            <a:r>
              <a:rPr lang="zh-CN" altLang="zh-CN" sz="2400" dirty="0">
                <a:latin typeface="+mn-ea"/>
                <a:ea typeface="+mn-ea"/>
              </a:rPr>
              <a:t>）提高地震预报系统的解释能力，用户可以参与系统的推理中协同工作；（</a:t>
            </a:r>
            <a:r>
              <a:rPr lang="en-US" altLang="zh-CN" sz="2400" dirty="0">
                <a:latin typeface="+mn-ea"/>
                <a:ea typeface="+mn-ea"/>
              </a:rPr>
              <a:t>4</a:t>
            </a:r>
            <a:r>
              <a:rPr lang="zh-CN" altLang="zh-CN" sz="2400" dirty="0">
                <a:latin typeface="+mn-ea"/>
                <a:ea typeface="+mn-ea"/>
              </a:rPr>
              <a:t>）同时也增强了用户对推理结果的信任程度，这对地震预报专家系统的推广起到很大的促进作用</a:t>
            </a:r>
            <a:r>
              <a:rPr lang="zh-CN" altLang="zh-CN" sz="2400" dirty="0" smtClean="0">
                <a:latin typeface="+mn-ea"/>
                <a:ea typeface="+mn-ea"/>
              </a:rPr>
              <a:t>。</a:t>
            </a:r>
            <a:endParaRPr lang="en-US" altLang="zh-CN" sz="2400" b="1" dirty="0" smtClean="0">
              <a:latin typeface="+mn-ea"/>
              <a:ea typeface="+mn-ea"/>
            </a:endParaRPr>
          </a:p>
          <a:p>
            <a:r>
              <a:rPr lang="zh-CN" altLang="zh-CN" b="1" dirty="0" smtClean="0"/>
              <a:t>应用</a:t>
            </a:r>
            <a:r>
              <a:rPr lang="zh-CN" altLang="zh-CN" b="1" dirty="0"/>
              <a:t>推广</a:t>
            </a:r>
            <a:r>
              <a:rPr lang="zh-CN" altLang="zh-CN" b="1" dirty="0" smtClean="0"/>
              <a:t>：</a:t>
            </a:r>
            <a:r>
              <a:rPr lang="zh-CN" altLang="zh-CN" sz="2400" dirty="0" smtClean="0">
                <a:latin typeface="+mn-ea"/>
                <a:ea typeface="+mn-ea"/>
              </a:rPr>
              <a:t>该</a:t>
            </a:r>
            <a:r>
              <a:rPr lang="zh-CN" altLang="zh-CN" sz="2400" dirty="0">
                <a:latin typeface="+mn-ea"/>
                <a:ea typeface="+mn-ea"/>
              </a:rPr>
              <a:t>系统已经通过国家地震局的测试，并在上海市地震局成功地试运行。本系统现已被上海地震局，安徽地震局，北京地震局等多家国内地震单位推广使用。</a:t>
            </a:r>
          </a:p>
          <a:p>
            <a:r>
              <a:rPr lang="zh-CN" altLang="zh-CN" b="1" dirty="0"/>
              <a:t>学术荣誉：</a:t>
            </a:r>
            <a:r>
              <a:rPr lang="zh-CN" altLang="zh-CN" sz="2400" dirty="0">
                <a:latin typeface="+mn-ea"/>
                <a:ea typeface="+mn-ea"/>
              </a:rPr>
              <a:t>曾获得中国地震局防震减灾优秀成果奖三等奖、上海市地震局防震减灾优秀成果三等奖、上海市科技进步三等奖。</a:t>
            </a:r>
            <a:endParaRPr lang="zh-CN" altLang="en-US" sz="2400" dirty="0">
              <a:latin typeface="+mn-ea"/>
              <a:ea typeface="+mn-ea"/>
            </a:endParaRPr>
          </a:p>
        </p:txBody>
      </p:sp>
      <p:pic>
        <p:nvPicPr>
          <p:cNvPr id="30722" name="Picture 2" descr="initpintu_副本"/>
          <p:cNvPicPr>
            <a:picLocks noChangeAspect="1" noChangeArrowheads="1"/>
          </p:cNvPicPr>
          <p:nvPr/>
        </p:nvPicPr>
        <p:blipFill>
          <a:blip r:embed="rId2">
            <a:extLst>
              <a:ext uri="{28A0092B-C50C-407E-A947-70E740481C1C}">
                <a14:useLocalDpi xmlns:a14="http://schemas.microsoft.com/office/drawing/2010/main" val="0"/>
              </a:ext>
            </a:extLst>
          </a:blip>
          <a:srcRect l="2930" t="3032" r="2934" b="3941"/>
          <a:stretch>
            <a:fillRect/>
          </a:stretch>
        </p:blipFill>
        <p:spPr bwMode="auto">
          <a:xfrm>
            <a:off x="1187624" y="767815"/>
            <a:ext cx="6552728" cy="558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21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fade">
                                      <p:cBhvr>
                                        <p:cTn id="7"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571957740"/>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208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en-US" altLang="zh-CN" dirty="0"/>
              <a:t>OTIS</a:t>
            </a:r>
            <a:r>
              <a:rPr lang="zh-CN" altLang="en-US" dirty="0"/>
              <a:t>电梯维护历史数据分析</a:t>
            </a:r>
          </a:p>
        </p:txBody>
      </p:sp>
      <p:sp>
        <p:nvSpPr>
          <p:cNvPr id="3" name="内容占位符 2"/>
          <p:cNvSpPr>
            <a:spLocks noGrp="1"/>
          </p:cNvSpPr>
          <p:nvPr>
            <p:ph idx="1"/>
          </p:nvPr>
        </p:nvSpPr>
        <p:spPr>
          <a:xfrm>
            <a:off x="251520" y="836712"/>
            <a:ext cx="8280920" cy="5904656"/>
          </a:xfrm>
        </p:spPr>
        <p:txBody>
          <a:bodyPr>
            <a:normAutofit lnSpcReduction="10000"/>
          </a:bodyPr>
          <a:lstStyle/>
          <a:p>
            <a:r>
              <a:rPr lang="zh-CN" altLang="zh-CN" b="1" dirty="0"/>
              <a:t>合作单位：</a:t>
            </a:r>
            <a:r>
              <a:rPr lang="zh-CN" altLang="zh-CN" sz="2400" dirty="0">
                <a:latin typeface="+mn-ea"/>
                <a:ea typeface="+mn-ea"/>
              </a:rPr>
              <a:t>美国联合技术研究中心</a:t>
            </a:r>
          </a:p>
          <a:p>
            <a:r>
              <a:rPr lang="zh-CN" altLang="zh-CN" b="1" dirty="0"/>
              <a:t>应用单位：</a:t>
            </a:r>
            <a:r>
              <a:rPr lang="zh-CN" altLang="zh-CN" sz="2400" dirty="0">
                <a:latin typeface="+mn-ea"/>
                <a:ea typeface="+mn-ea"/>
              </a:rPr>
              <a:t>奥迪斯</a:t>
            </a:r>
            <a:r>
              <a:rPr lang="zh-CN" altLang="zh-CN" sz="2400" dirty="0" smtClean="0">
                <a:latin typeface="+mn-ea"/>
                <a:ea typeface="+mn-ea"/>
              </a:rPr>
              <a:t>电梯</a:t>
            </a:r>
            <a:endParaRPr lang="en-US" altLang="zh-CN" sz="2400" dirty="0" smtClean="0">
              <a:latin typeface="+mn-ea"/>
              <a:ea typeface="+mn-ea"/>
            </a:endParaRPr>
          </a:p>
          <a:p>
            <a:pPr marL="0" indent="0">
              <a:buNone/>
            </a:pPr>
            <a:endParaRPr lang="en-US" altLang="zh-CN" sz="2400" dirty="0">
              <a:latin typeface="+mn-ea"/>
              <a:ea typeface="+mn-ea"/>
            </a:endParaRPr>
          </a:p>
          <a:p>
            <a:pPr marL="0" indent="0">
              <a:buNone/>
            </a:pPr>
            <a:endParaRPr lang="en-US" altLang="zh-CN" sz="2400" dirty="0">
              <a:latin typeface="+mn-ea"/>
              <a:ea typeface="+mn-ea"/>
            </a:endParaRPr>
          </a:p>
          <a:p>
            <a:pPr marL="0" indent="0">
              <a:buNone/>
            </a:pPr>
            <a:endParaRPr lang="en-US" altLang="zh-CN" sz="2400" dirty="0" smtClean="0">
              <a:latin typeface="+mn-ea"/>
              <a:ea typeface="+mn-ea"/>
            </a:endParaRPr>
          </a:p>
          <a:p>
            <a:pPr marL="0" indent="0">
              <a:buNone/>
            </a:pPr>
            <a:endParaRPr lang="en-US" altLang="zh-CN" sz="2400" dirty="0" smtClean="0">
              <a:latin typeface="+mn-ea"/>
              <a:ea typeface="+mn-ea"/>
            </a:endParaRPr>
          </a:p>
          <a:p>
            <a:pPr marL="0" indent="0">
              <a:buNone/>
            </a:pPr>
            <a:endParaRPr lang="zh-CN" altLang="zh-CN" sz="2400" dirty="0">
              <a:latin typeface="+mn-ea"/>
              <a:ea typeface="+mn-ea"/>
            </a:endParaRPr>
          </a:p>
          <a:p>
            <a:endParaRPr lang="en-US" altLang="zh-CN" sz="2000" b="1" dirty="0" smtClean="0"/>
          </a:p>
          <a:p>
            <a:r>
              <a:rPr lang="zh-CN" altLang="zh-CN" b="1" dirty="0" smtClean="0"/>
              <a:t>研究</a:t>
            </a:r>
            <a:r>
              <a:rPr lang="zh-CN" altLang="zh-CN" b="1" dirty="0"/>
              <a:t>成果：</a:t>
            </a:r>
            <a:r>
              <a:rPr lang="zh-CN" altLang="zh-CN" sz="2400" dirty="0">
                <a:latin typeface="+mn-ea"/>
                <a:ea typeface="+mn-ea"/>
              </a:rPr>
              <a:t>研发了“领域服务历史数据挖掘</a:t>
            </a:r>
            <a:r>
              <a:rPr lang="en-US" altLang="zh-CN" sz="2400" dirty="0">
                <a:latin typeface="+mn-ea"/>
                <a:ea typeface="+mn-ea"/>
              </a:rPr>
              <a:t>——</a:t>
            </a:r>
            <a:r>
              <a:rPr lang="zh-CN" altLang="zh-CN" sz="2400" dirty="0">
                <a:latin typeface="+mn-ea"/>
                <a:ea typeface="+mn-ea"/>
              </a:rPr>
              <a:t>分析、技术和工具及其在设备维护中的应用研究”，通过对奥迪斯电梯生产厂商提供的电梯历史服务数据的分析</a:t>
            </a:r>
            <a:r>
              <a:rPr lang="zh-CN" altLang="zh-CN" sz="2400" dirty="0" smtClean="0">
                <a:latin typeface="+mn-ea"/>
                <a:ea typeface="+mn-ea"/>
              </a:rPr>
              <a:t>，应用</a:t>
            </a:r>
            <a:r>
              <a:rPr lang="zh-CN" altLang="zh-CN" sz="2400" dirty="0">
                <a:latin typeface="+mn-ea"/>
                <a:ea typeface="+mn-ea"/>
              </a:rPr>
              <a:t>序贯模式、关联规则、决策树、聚类等数据挖掘方法，提取定期预防性维护访问和不定期的维修事件之间的关联，定制预防性维护策略</a:t>
            </a:r>
            <a:r>
              <a:rPr lang="zh-CN" altLang="zh-CN" sz="2400" dirty="0" smtClean="0">
                <a:latin typeface="+mn-ea"/>
                <a:ea typeface="+mn-ea"/>
              </a:rPr>
              <a:t>。曾</a:t>
            </a:r>
            <a:r>
              <a:rPr lang="zh-CN" altLang="zh-CN" sz="2400" dirty="0">
                <a:latin typeface="+mn-ea"/>
                <a:ea typeface="+mn-ea"/>
              </a:rPr>
              <a:t>在多个中英文期刊以及多个国际会议发表文章</a:t>
            </a:r>
            <a:r>
              <a:rPr lang="en-US" altLang="zh-CN" sz="2400" dirty="0">
                <a:latin typeface="+mn-ea"/>
                <a:ea typeface="+mn-ea"/>
              </a:rPr>
              <a:t>50</a:t>
            </a:r>
            <a:r>
              <a:rPr lang="zh-CN" altLang="zh-CN" sz="2400" dirty="0">
                <a:latin typeface="+mn-ea"/>
                <a:ea typeface="+mn-ea"/>
              </a:rPr>
              <a:t>余篇。</a:t>
            </a:r>
          </a:p>
          <a:p>
            <a:pPr marL="0" indent="0">
              <a:buNone/>
            </a:pPr>
            <a:endParaRPr lang="zh-CN" altLang="en-US" dirty="0"/>
          </a:p>
        </p:txBody>
      </p:sp>
      <p:pic>
        <p:nvPicPr>
          <p:cNvPr id="4" name="Picture 2"/>
          <p:cNvPicPr/>
          <p:nvPr/>
        </p:nvPicPr>
        <p:blipFill rotWithShape="1">
          <a:blip r:embed="rId2">
            <a:extLst>
              <a:ext uri="{28A0092B-C50C-407E-A947-70E740481C1C}">
                <a14:useLocalDpi xmlns:a14="http://schemas.microsoft.com/office/drawing/2010/main" val="0"/>
              </a:ext>
            </a:extLst>
          </a:blip>
          <a:srcRect b="14204"/>
          <a:stretch/>
        </p:blipFill>
        <p:spPr bwMode="auto">
          <a:xfrm>
            <a:off x="2411760" y="1782440"/>
            <a:ext cx="3960440" cy="2366640"/>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952543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用户建模与个性化</a:t>
            </a:r>
            <a:r>
              <a:rPr lang="zh-CN" altLang="en-US" dirty="0" smtClean="0"/>
              <a:t>推荐（</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3"/>
            <a:ext cx="8435280" cy="1800200"/>
          </a:xfrm>
        </p:spPr>
        <p:txBody>
          <a:bodyPr/>
          <a:lstStyle/>
          <a:p>
            <a:pPr marL="0" indent="0">
              <a:buNone/>
            </a:pPr>
            <a:r>
              <a:rPr lang="zh-CN" altLang="zh-CN" dirty="0" smtClean="0"/>
              <a:t>推荐</a:t>
            </a:r>
            <a:r>
              <a:rPr lang="zh-CN" altLang="zh-CN" dirty="0"/>
              <a:t>系统</a:t>
            </a:r>
            <a:r>
              <a:rPr lang="zh-CN" altLang="zh-CN" sz="2400" dirty="0"/>
              <a:t>通过研究用户的兴趣偏好，进行个性化计算，由系统发现用户的兴趣点，从而引导用户发现自己的信息需求。一个好的推荐系统不仅能为用户提供个性化的服务，还能和用户之间建立密切关系，让用户对推荐产生依赖。</a:t>
            </a:r>
          </a:p>
          <a:p>
            <a:pPr marL="0" indent="0">
              <a:buNone/>
            </a:pPr>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532" y="2492896"/>
            <a:ext cx="8219256" cy="3744416"/>
          </a:xfrm>
          <a:prstGeom prst="rect">
            <a:avLst/>
          </a:prstGeom>
          <a:noFill/>
        </p:spPr>
      </p:pic>
    </p:spTree>
    <p:extLst>
      <p:ext uri="{BB962C8B-B14F-4D97-AF65-F5344CB8AC3E}">
        <p14:creationId xmlns:p14="http://schemas.microsoft.com/office/powerpoint/2010/main" val="2815443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endParaRPr lang="zh-CN" altLang="en-US" dirty="0"/>
          </a:p>
        </p:txBody>
      </p:sp>
      <p:sp>
        <p:nvSpPr>
          <p:cNvPr id="3" name="内容占位符 2"/>
          <p:cNvSpPr>
            <a:spLocks noGrp="1"/>
          </p:cNvSpPr>
          <p:nvPr>
            <p:ph idx="1"/>
          </p:nvPr>
        </p:nvSpPr>
        <p:spPr>
          <a:xfrm>
            <a:off x="251520" y="836712"/>
            <a:ext cx="8435280" cy="5289451"/>
          </a:xfrm>
        </p:spPr>
        <p:txBody>
          <a:bodyPr>
            <a:normAutofit fontScale="92500"/>
          </a:bodyPr>
          <a:lstStyle/>
          <a:p>
            <a:pPr marL="0" indent="0">
              <a:buNone/>
            </a:pPr>
            <a:r>
              <a:rPr lang="zh-CN" altLang="en-US" dirty="0" smtClean="0"/>
              <a:t>（</a:t>
            </a:r>
            <a:r>
              <a:rPr lang="en-US" altLang="zh-CN" dirty="0" smtClean="0"/>
              <a:t>1</a:t>
            </a:r>
            <a:r>
              <a:rPr lang="zh-CN" altLang="en-US" dirty="0" smtClean="0"/>
              <a:t>）</a:t>
            </a:r>
            <a:r>
              <a:rPr lang="zh-CN" altLang="zh-CN" dirty="0" smtClean="0"/>
              <a:t>综合</a:t>
            </a:r>
            <a:r>
              <a:rPr lang="zh-CN" altLang="zh-CN" dirty="0"/>
              <a:t>类电子商务网站中的个性化</a:t>
            </a:r>
            <a:r>
              <a:rPr lang="zh-CN" altLang="zh-CN" dirty="0" smtClean="0"/>
              <a:t>推荐</a:t>
            </a:r>
            <a:endParaRPr lang="en-US" altLang="zh-CN" dirty="0" smtClean="0"/>
          </a:p>
          <a:p>
            <a:pPr marL="0" indent="0">
              <a:buNone/>
            </a:pPr>
            <a:r>
              <a:rPr lang="en-US" altLang="zh-CN" sz="2600" dirty="0" smtClean="0">
                <a:latin typeface="+mn-ea"/>
                <a:ea typeface="+mn-ea"/>
              </a:rPr>
              <a:t>    </a:t>
            </a:r>
            <a:r>
              <a:rPr lang="zh-CN" altLang="zh-CN" sz="2600" dirty="0" smtClean="0"/>
              <a:t>根据综合类电子商务网站的特点，我们为某大型电子商务网站研发了时间加权的</a:t>
            </a:r>
            <a:r>
              <a:rPr lang="en-US" altLang="zh-CN" sz="2600" dirty="0" smtClean="0"/>
              <a:t>Item</a:t>
            </a:r>
            <a:r>
              <a:rPr lang="zh-CN" altLang="zh-CN" sz="2600" dirty="0" smtClean="0"/>
              <a:t>关联推荐和基于图聚类的组合推荐，可以将网站浏览用户转变为购买用户，提高商品的交叉销售能力，提高客户对电子商务网站的忠诚度。</a:t>
            </a:r>
            <a:endParaRPr lang="en-US" altLang="zh-CN" sz="2600" dirty="0" smtClean="0"/>
          </a:p>
          <a:p>
            <a:pPr marL="0" indent="0">
              <a:buNone/>
            </a:pPr>
            <a:r>
              <a:rPr lang="zh-CN" altLang="en-US" dirty="0" smtClean="0"/>
              <a:t>（</a:t>
            </a:r>
            <a:r>
              <a:rPr lang="en-US" altLang="zh-CN" dirty="0" smtClean="0"/>
              <a:t>2</a:t>
            </a:r>
            <a:r>
              <a:rPr lang="zh-CN" altLang="en-US" dirty="0" smtClean="0"/>
              <a:t>）</a:t>
            </a:r>
            <a:r>
              <a:rPr lang="zh-CN" altLang="zh-CN" dirty="0" smtClean="0"/>
              <a:t>上海大学乐乎</a:t>
            </a:r>
            <a:r>
              <a:rPr lang="en-US" altLang="zh-CN" dirty="0" smtClean="0"/>
              <a:t>PT</a:t>
            </a:r>
            <a:r>
              <a:rPr lang="zh-CN" altLang="zh-CN" dirty="0" smtClean="0"/>
              <a:t>下载网站的个性化推荐</a:t>
            </a:r>
          </a:p>
          <a:p>
            <a:pPr marL="0" indent="0">
              <a:buNone/>
            </a:pPr>
            <a:r>
              <a:rPr lang="en-US" altLang="zh-CN" sz="2600" dirty="0" smtClean="0">
                <a:latin typeface="+mn-ea"/>
                <a:ea typeface="+mn-ea"/>
              </a:rPr>
              <a:t>    </a:t>
            </a:r>
            <a:r>
              <a:rPr lang="zh-CN" altLang="zh-CN" sz="2600" dirty="0"/>
              <a:t>根据</a:t>
            </a:r>
            <a:r>
              <a:rPr lang="en-US" altLang="zh-CN" sz="2600" dirty="0"/>
              <a:t>BT</a:t>
            </a:r>
            <a:r>
              <a:rPr lang="zh-CN" altLang="zh-CN" sz="2600" dirty="0"/>
              <a:t>下载网站的特点，我们为乐乎</a:t>
            </a:r>
            <a:r>
              <a:rPr lang="en-US" altLang="zh-CN" sz="2600" dirty="0"/>
              <a:t>PT</a:t>
            </a:r>
            <a:r>
              <a:rPr lang="zh-CN" altLang="zh-CN" sz="2600" dirty="0"/>
              <a:t>研发了基于项目生命周期的协同过滤和基于迁移学习的个性化推荐方法，提高了用户查找感兴趣的种子的效率，提高了网站用户的粘度。</a:t>
            </a:r>
          </a:p>
          <a:p>
            <a:pPr marL="0" indent="0">
              <a:buNone/>
            </a:pPr>
            <a:r>
              <a:rPr lang="zh-CN" altLang="en-US" dirty="0" smtClean="0"/>
              <a:t>（</a:t>
            </a:r>
            <a:r>
              <a:rPr lang="en-US" altLang="zh-CN" dirty="0" smtClean="0"/>
              <a:t>3</a:t>
            </a:r>
            <a:r>
              <a:rPr lang="zh-CN" altLang="en-US" dirty="0" smtClean="0"/>
              <a:t>）</a:t>
            </a:r>
            <a:r>
              <a:rPr lang="zh-CN" altLang="zh-CN" dirty="0" smtClean="0"/>
              <a:t>服装</a:t>
            </a:r>
            <a:r>
              <a:rPr lang="zh-CN" altLang="zh-CN" dirty="0"/>
              <a:t>个性化推荐系统</a:t>
            </a:r>
          </a:p>
          <a:p>
            <a:pPr marL="0" indent="0">
              <a:buNone/>
            </a:pPr>
            <a:r>
              <a:rPr lang="en-US" altLang="zh-CN" sz="2600" dirty="0" smtClean="0">
                <a:latin typeface="+mn-ea"/>
                <a:ea typeface="+mn-ea"/>
              </a:rPr>
              <a:t>    </a:t>
            </a:r>
            <a:r>
              <a:rPr lang="zh-CN" altLang="zh-CN" sz="2600" dirty="0"/>
              <a:t>以服装搭配专家知识为基础，通过分析用户的喜好、需求以及历史数据，为用户推荐可能喜欢的服装搭配。</a:t>
            </a:r>
          </a:p>
          <a:p>
            <a:pPr marL="0" indent="0">
              <a:buNone/>
            </a:pPr>
            <a:endParaRPr lang="zh-CN" altLang="en-US" dirty="0"/>
          </a:p>
        </p:txBody>
      </p:sp>
    </p:spTree>
    <p:extLst>
      <p:ext uri="{BB962C8B-B14F-4D97-AF65-F5344CB8AC3E}">
        <p14:creationId xmlns:p14="http://schemas.microsoft.com/office/powerpoint/2010/main" val="3390051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需求链管理中的机器学习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r>
              <a:rPr lang="zh-CN" altLang="zh-CN" b="1" dirty="0"/>
              <a:t>合作单位：</a:t>
            </a:r>
            <a:r>
              <a:rPr lang="zh-CN" altLang="zh-CN" sz="2400" dirty="0">
                <a:latin typeface="+mn-ea"/>
                <a:ea typeface="+mn-ea"/>
              </a:rPr>
              <a:t>上海达睿供应链咨询有限公司、上海博科资讯股份有限公司、上海司顿物流工程咨询有限公司</a:t>
            </a:r>
          </a:p>
          <a:p>
            <a:r>
              <a:rPr lang="zh-CN" altLang="zh-CN" b="1" dirty="0"/>
              <a:t>应用单位：</a:t>
            </a:r>
            <a:r>
              <a:rPr lang="zh-CN" altLang="zh-CN" sz="2400" dirty="0">
                <a:latin typeface="+mn-ea"/>
                <a:ea typeface="+mn-ea"/>
              </a:rPr>
              <a:t>特步（中国）有限公司、温州惠特鞋业有限公司、</a:t>
            </a:r>
            <a:r>
              <a:rPr lang="zh-CN" altLang="zh-CN" sz="2400" b="1" dirty="0">
                <a:latin typeface="+mn-ea"/>
                <a:ea typeface="+mn-ea"/>
              </a:rPr>
              <a:t>上海市电力公司</a:t>
            </a:r>
            <a:r>
              <a:rPr lang="zh-CN" altLang="zh-CN" sz="2400" dirty="0">
                <a:latin typeface="+mn-ea"/>
                <a:ea typeface="+mn-ea"/>
              </a:rPr>
              <a:t>物流服务中心、浙江电力物资公司等等</a:t>
            </a:r>
          </a:p>
          <a:p>
            <a:pPr marL="0" indent="0">
              <a:buNone/>
            </a:pPr>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996952"/>
            <a:ext cx="7488832" cy="3528392"/>
          </a:xfrm>
          <a:prstGeom prst="rect">
            <a:avLst/>
          </a:prstGeom>
          <a:noFill/>
        </p:spPr>
      </p:pic>
    </p:spTree>
    <p:extLst>
      <p:ext uri="{BB962C8B-B14F-4D97-AF65-F5344CB8AC3E}">
        <p14:creationId xmlns:p14="http://schemas.microsoft.com/office/powerpoint/2010/main" val="12649714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需求链管理中的机器学习研究（</a:t>
            </a:r>
            <a:r>
              <a:rPr lang="en-US" altLang="zh-CN" dirty="0"/>
              <a:t>1</a:t>
            </a:r>
            <a:r>
              <a:rPr lang="zh-CN" altLang="en-US" dirty="0"/>
              <a:t>）</a:t>
            </a:r>
          </a:p>
        </p:txBody>
      </p:sp>
      <p:sp>
        <p:nvSpPr>
          <p:cNvPr id="3" name="内容占位符 2"/>
          <p:cNvSpPr>
            <a:spLocks noGrp="1"/>
          </p:cNvSpPr>
          <p:nvPr>
            <p:ph idx="1"/>
          </p:nvPr>
        </p:nvSpPr>
        <p:spPr>
          <a:xfrm>
            <a:off x="251520" y="836712"/>
            <a:ext cx="8435280" cy="5289451"/>
          </a:xfrm>
        </p:spPr>
        <p:txBody>
          <a:bodyPr/>
          <a:lstStyle/>
          <a:p>
            <a:pPr marL="0" indent="0">
              <a:buNone/>
            </a:pPr>
            <a:r>
              <a:rPr lang="zh-CN" altLang="en-US" dirty="0"/>
              <a:t>研究成果</a:t>
            </a:r>
            <a:r>
              <a:rPr lang="zh-CN" altLang="en-US" dirty="0" smtClean="0"/>
              <a:t>：</a:t>
            </a:r>
            <a:endParaRPr lang="en-US" altLang="zh-CN" dirty="0" smtClean="0"/>
          </a:p>
          <a:p>
            <a:pPr marL="0" indent="0">
              <a:buNone/>
            </a:pPr>
            <a:r>
              <a:rPr lang="en-US" altLang="zh-CN" sz="2400" dirty="0">
                <a:latin typeface="+mn-ea"/>
                <a:ea typeface="+mn-ea"/>
              </a:rPr>
              <a:t> </a:t>
            </a:r>
            <a:r>
              <a:rPr lang="en-US" altLang="zh-CN" sz="2400" dirty="0" smtClean="0">
                <a:latin typeface="+mn-ea"/>
                <a:ea typeface="+mn-ea"/>
              </a:rPr>
              <a:t>   </a:t>
            </a:r>
            <a:r>
              <a:rPr lang="zh-CN" altLang="en-US" dirty="0"/>
              <a:t>高库存和高缺货是企业面临的两大主要问题，究其原因是需求预测难。本课题组自</a:t>
            </a:r>
            <a:r>
              <a:rPr lang="en-US" altLang="zh-CN" dirty="0"/>
              <a:t>2005</a:t>
            </a:r>
            <a:r>
              <a:rPr lang="zh-CN" altLang="en-US" dirty="0"/>
              <a:t>年以来一直致力于需求链管理方法、技术和工具的研究，提出了多种基于机器学习、数据挖掘、计算智能的具有高精度的需求预测方法，构建了基于需求预测的品类规划、库存控制、促销等的联合决策模型，并设计与实现了面向特定领域的需求管理决策平台。</a:t>
            </a:r>
          </a:p>
        </p:txBody>
      </p:sp>
    </p:spTree>
    <p:extLst>
      <p:ext uri="{BB962C8B-B14F-4D97-AF65-F5344CB8AC3E}">
        <p14:creationId xmlns:p14="http://schemas.microsoft.com/office/powerpoint/2010/main" val="18183121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农业物联网中的机器学习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3"/>
            <a:ext cx="8435280" cy="1152128"/>
          </a:xfrm>
        </p:spPr>
        <p:txBody>
          <a:bodyPr/>
          <a:lstStyle/>
          <a:p>
            <a:r>
              <a:rPr lang="zh-CN" altLang="zh-CN" b="1" dirty="0"/>
              <a:t>合作单位：</a:t>
            </a:r>
            <a:r>
              <a:rPr lang="zh-CN" altLang="zh-CN" sz="2400" dirty="0">
                <a:latin typeface="+mn-ea"/>
                <a:ea typeface="+mn-ea"/>
              </a:rPr>
              <a:t>墨尔本大学、上海市农科院</a:t>
            </a:r>
            <a:r>
              <a:rPr lang="zh-CN" altLang="zh-CN" sz="2400" dirty="0" smtClean="0">
                <a:latin typeface="+mn-ea"/>
                <a:ea typeface="+mn-ea"/>
              </a:rPr>
              <a:t>等</a:t>
            </a:r>
            <a:endParaRPr lang="zh-CN" altLang="zh-CN" sz="2400" dirty="0">
              <a:latin typeface="+mn-ea"/>
              <a:ea typeface="+mn-ea"/>
            </a:endParaRPr>
          </a:p>
          <a:p>
            <a:r>
              <a:rPr lang="zh-CN" altLang="zh-CN" b="1" dirty="0"/>
              <a:t>应用单位：</a:t>
            </a:r>
            <a:r>
              <a:rPr lang="zh-CN" altLang="zh-CN" sz="2400" dirty="0">
                <a:latin typeface="+mn-ea"/>
                <a:ea typeface="+mn-ea"/>
              </a:rPr>
              <a:t>孙桥现代农业</a:t>
            </a:r>
            <a:r>
              <a:rPr lang="zh-CN" altLang="zh-CN" sz="2400" dirty="0" smtClean="0">
                <a:latin typeface="+mn-ea"/>
                <a:ea typeface="+mn-ea"/>
              </a:rPr>
              <a:t>园区</a:t>
            </a:r>
            <a:endParaRPr lang="zh-CN" altLang="en-US" sz="2400" dirty="0">
              <a:latin typeface="+mn-ea"/>
              <a:ea typeface="+mn-ea"/>
            </a:endParaRPr>
          </a:p>
        </p:txBody>
      </p:sp>
      <p:pic>
        <p:nvPicPr>
          <p:cNvPr id="4" name="图片 3">
            <a:hlinkClick r:id="rId2" action="ppaction://hlinksldjump"/>
          </p:cNvPr>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0464"/>
            <a:ext cx="8411199" cy="3960439"/>
          </a:xfrm>
          <a:prstGeom prst="rect">
            <a:avLst/>
          </a:prstGeom>
          <a:noFill/>
          <a:ln>
            <a:noFill/>
          </a:ln>
          <a:extLst/>
        </p:spPr>
      </p:pic>
    </p:spTree>
    <p:extLst>
      <p:ext uri="{BB962C8B-B14F-4D97-AF65-F5344CB8AC3E}">
        <p14:creationId xmlns:p14="http://schemas.microsoft.com/office/powerpoint/2010/main" val="12262247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农业物联网中的机器学习研究</a:t>
            </a:r>
            <a:r>
              <a:rPr lang="zh-CN" altLang="en-US" dirty="0" smtClean="0"/>
              <a:t>（</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lstStyle/>
          <a:p>
            <a:pPr marL="0" indent="0">
              <a:buNone/>
            </a:pPr>
            <a:r>
              <a:rPr lang="zh-CN" altLang="zh-CN" b="1" dirty="0"/>
              <a:t>研究成果</a:t>
            </a:r>
            <a:r>
              <a:rPr lang="zh-CN" altLang="zh-CN" b="1" dirty="0" smtClean="0"/>
              <a:t>：</a:t>
            </a:r>
            <a:endParaRPr lang="en-US" altLang="zh-CN" b="1" dirty="0" smtClean="0"/>
          </a:p>
          <a:p>
            <a:pPr marL="0" indent="0">
              <a:buNone/>
            </a:pPr>
            <a:r>
              <a:rPr lang="en-US" altLang="zh-CN" sz="2400" b="1" dirty="0" smtClean="0">
                <a:latin typeface="+mn-ea"/>
                <a:ea typeface="+mn-ea"/>
              </a:rPr>
              <a:t>	    </a:t>
            </a:r>
            <a:r>
              <a:rPr lang="zh-CN" altLang="zh-CN" dirty="0"/>
              <a:t>根据无线传感网采集的农作物生长环境数据，利用机器学习中的支持向量机、特征选择等方法，研究了智能灌溉调度、病虫害远程智能诊断、病虫害预测等的建模方法，提高了农业的数字化和智能化。并研发了农业网联网管理平台。</a:t>
            </a:r>
          </a:p>
          <a:p>
            <a:pPr marL="0" indent="0">
              <a:buNone/>
            </a:pPr>
            <a:endParaRPr lang="zh-CN" altLang="en-US" dirty="0"/>
          </a:p>
        </p:txBody>
      </p:sp>
    </p:spTree>
    <p:extLst>
      <p:ext uri="{BB962C8B-B14F-4D97-AF65-F5344CB8AC3E}">
        <p14:creationId xmlns:p14="http://schemas.microsoft.com/office/powerpoint/2010/main" val="3758640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药物构效关系的机器学习</a:t>
            </a:r>
            <a:r>
              <a:rPr lang="zh-CN" altLang="en-US" dirty="0" smtClean="0"/>
              <a:t>研究（</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pPr>
              <a:buFont typeface="Wingdings" panose="05000000000000000000" pitchFamily="2" charset="2"/>
              <a:buChar char="Ø"/>
            </a:pPr>
            <a:r>
              <a:rPr lang="zh-CN" altLang="en-US" dirty="0"/>
              <a:t>药物结构活性关系研究是新药研发的基础性工作。如果采用计算机对已有药物的活性数据进行建模，利用所建模型指导新药设计，并对新药的活性进行计算机预报，可以大量节约实验费用，同时提高药物设计效率。</a:t>
            </a:r>
            <a:endParaRPr lang="en-US" altLang="zh-CN" dirty="0"/>
          </a:p>
          <a:p>
            <a:pPr>
              <a:buFont typeface="Wingdings" panose="05000000000000000000" pitchFamily="2" charset="2"/>
              <a:buChar char="Ø"/>
            </a:pPr>
            <a:r>
              <a:rPr lang="zh-CN" altLang="zh-CN" dirty="0"/>
              <a:t>药物构效关系模型的成败很大程度上取决于如何从繁多的分子描述符</a:t>
            </a:r>
            <a:r>
              <a:rPr lang="en-US" altLang="zh-CN" dirty="0"/>
              <a:t>(descriptors)</a:t>
            </a:r>
            <a:r>
              <a:rPr lang="zh-CN" altLang="zh-CN" dirty="0"/>
              <a:t>中提取关键的特征参数，如果所得特征参数过多，特别是无关特征或冗余特征过多会直接降低模型的外推能力。因此结合特征选择进行化学计量学新方法的研究是结构活性关系研究的一个热点。</a:t>
            </a:r>
            <a:endParaRPr lang="zh-CN" altLang="en-US" dirty="0">
              <a:latin typeface="+mn-ea"/>
              <a:ea typeface="+mn-ea"/>
            </a:endParaRPr>
          </a:p>
        </p:txBody>
      </p:sp>
    </p:spTree>
    <p:extLst>
      <p:ext uri="{BB962C8B-B14F-4D97-AF65-F5344CB8AC3E}">
        <p14:creationId xmlns:p14="http://schemas.microsoft.com/office/powerpoint/2010/main" val="41365682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药物构效关系的机器学习</a:t>
            </a:r>
            <a:r>
              <a:rPr lang="zh-CN" altLang="en-US" dirty="0" smtClean="0"/>
              <a:t>研究（</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r>
              <a:rPr lang="zh-CN" altLang="zh-CN" sz="2400" dirty="0"/>
              <a:t>研究了基于属性划分的集成中有效生成属性子集的问题，提出了</a:t>
            </a:r>
            <a:r>
              <a:rPr lang="zh-CN" altLang="zh-CN" sz="2400" dirty="0">
                <a:solidFill>
                  <a:srgbClr val="00B050"/>
                </a:solidFill>
              </a:rPr>
              <a:t>基于粗集约简的神经网络集成方法</a:t>
            </a:r>
            <a:r>
              <a:rPr lang="en-US" altLang="zh-CN" sz="2400" dirty="0">
                <a:solidFill>
                  <a:srgbClr val="00B050"/>
                </a:solidFill>
              </a:rPr>
              <a:t>RRSE (Rough Reducts based SVM Ensemble)</a:t>
            </a:r>
            <a:r>
              <a:rPr lang="en-US" altLang="zh-CN" sz="2400" dirty="0"/>
              <a:t> </a:t>
            </a:r>
            <a:r>
              <a:rPr lang="zh-CN" altLang="zh-CN" sz="2400" dirty="0"/>
              <a:t>。该方法将粗集约简与神经网络集成方法相结合，利用改进的基于可辨识矩阵的粗集约简方法求解所有属性约简集，以产生差异度大的个体网络，从而提高了神经网络集成的泛化能力</a:t>
            </a:r>
            <a:r>
              <a:rPr lang="zh-CN" altLang="zh-CN" sz="2400" dirty="0" smtClean="0"/>
              <a:t>。</a:t>
            </a:r>
            <a:r>
              <a:rPr lang="en-US" altLang="zh-CN" sz="2400" dirty="0" smtClean="0"/>
              <a:t> </a:t>
            </a:r>
          </a:p>
          <a:p>
            <a:r>
              <a:rPr lang="zh-CN" altLang="zh-CN" sz="2400" dirty="0" smtClean="0"/>
              <a:t>该</a:t>
            </a:r>
            <a:r>
              <a:rPr lang="zh-CN" altLang="zh-CN" sz="2400" dirty="0"/>
              <a:t>方法用于</a:t>
            </a:r>
            <a:r>
              <a:rPr lang="en-US" altLang="zh-CN" sz="2400" dirty="0"/>
              <a:t>discriminate between high and low activities of ethofenprox analogous based on the molecular descriptors. </a:t>
            </a:r>
            <a:r>
              <a:rPr lang="zh-CN" altLang="zh-CN" sz="2400" dirty="0"/>
              <a:t>结果表明该方法优于简单</a:t>
            </a:r>
            <a:r>
              <a:rPr lang="en-US" altLang="zh-CN" sz="2400" dirty="0"/>
              <a:t>bagging,</a:t>
            </a:r>
            <a:r>
              <a:rPr lang="zh-CN" altLang="zh-CN" sz="2400" dirty="0"/>
              <a:t>基于最优约简集的支持向量机以及</a:t>
            </a:r>
            <a:r>
              <a:rPr lang="en-US" altLang="zh-CN" sz="2400" dirty="0"/>
              <a:t>SVM</a:t>
            </a:r>
            <a:r>
              <a:rPr lang="zh-CN" altLang="zh-CN" sz="2400" dirty="0"/>
              <a:t>方法。</a:t>
            </a:r>
            <a:endParaRPr lang="zh-CN" altLang="en-US" sz="2400" dirty="0">
              <a:latin typeface="+mn-ea"/>
              <a:ea typeface="+mn-ea"/>
            </a:endParaRPr>
          </a:p>
        </p:txBody>
      </p:sp>
    </p:spTree>
    <p:extLst>
      <p:ext uri="{BB962C8B-B14F-4D97-AF65-F5344CB8AC3E}">
        <p14:creationId xmlns:p14="http://schemas.microsoft.com/office/powerpoint/2010/main" val="34183907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药物构效关系的机器学习</a:t>
            </a:r>
            <a:r>
              <a:rPr lang="zh-CN" altLang="en-US" dirty="0" smtClean="0"/>
              <a:t>研究（</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a:xfrm>
            <a:off x="251520" y="836712"/>
            <a:ext cx="8435280" cy="5289451"/>
          </a:xfrm>
        </p:spPr>
        <p:txBody>
          <a:bodyPr>
            <a:normAutofit/>
          </a:bodyPr>
          <a:lstStyle/>
          <a:p>
            <a:r>
              <a:rPr lang="zh-CN" altLang="zh-CN" sz="2400" dirty="0"/>
              <a:t>研究了集成结构的确定和参数调整问题，提出了</a:t>
            </a:r>
            <a:r>
              <a:rPr lang="zh-CN" altLang="zh-CN" sz="2400" dirty="0">
                <a:solidFill>
                  <a:srgbClr val="00B050"/>
                </a:solidFill>
              </a:rPr>
              <a:t>基于实验设计的神经网络集成方法</a:t>
            </a:r>
            <a:r>
              <a:rPr lang="en-US" altLang="zh-CN" sz="2400" dirty="0">
                <a:solidFill>
                  <a:srgbClr val="00B050"/>
                </a:solidFill>
              </a:rPr>
              <a:t>DOEERBF</a:t>
            </a:r>
            <a:r>
              <a:rPr lang="zh-CN" altLang="zh-CN" sz="2400" dirty="0">
                <a:solidFill>
                  <a:srgbClr val="00B050"/>
                </a:solidFill>
              </a:rPr>
              <a:t>（</a:t>
            </a:r>
            <a:r>
              <a:rPr lang="en-US" altLang="zh-CN" sz="2400" dirty="0">
                <a:solidFill>
                  <a:srgbClr val="00B050"/>
                </a:solidFill>
              </a:rPr>
              <a:t>Design Of Experiment based Ensemble of RBF neural networks</a:t>
            </a:r>
            <a:r>
              <a:rPr lang="zh-CN" altLang="zh-CN" sz="2400" dirty="0">
                <a:solidFill>
                  <a:srgbClr val="00B050"/>
                </a:solidFill>
              </a:rPr>
              <a:t>）</a:t>
            </a:r>
            <a:r>
              <a:rPr lang="zh-CN" altLang="zh-CN" sz="2400" dirty="0"/>
              <a:t>。将实验设计方法应用于集成的构建，同时使用最近邻聚类算法自动确定个体网络的隐层节点，进而提出了一种基于实验设计的异构神经网络集成方法，为有一定神经网络使用经验的用户提供了一种简单、科学地确定神经网络集成的结构和个体网络的训练参数的方法。</a:t>
            </a:r>
          </a:p>
          <a:p>
            <a:r>
              <a:rPr lang="zh-CN" altLang="zh-CN" sz="2400" dirty="0"/>
              <a:t>该方法用于</a:t>
            </a:r>
            <a:r>
              <a:rPr lang="en-US" altLang="zh-CN" sz="2400" dirty="0"/>
              <a:t>Mutagenicity (available on http://www.niss.org) </a:t>
            </a:r>
            <a:r>
              <a:rPr lang="zh-CN" altLang="zh-CN" sz="2400" dirty="0"/>
              <a:t>数据，显示方法在分析药物活性方面是有效的。</a:t>
            </a:r>
          </a:p>
        </p:txBody>
      </p:sp>
    </p:spTree>
    <p:extLst>
      <p:ext uri="{BB962C8B-B14F-4D97-AF65-F5344CB8AC3E}">
        <p14:creationId xmlns:p14="http://schemas.microsoft.com/office/powerpoint/2010/main" val="1745234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smtClean="0"/>
              <a:t>困难与挑战</a:t>
            </a:r>
            <a:endParaRPr lang="zh-CN" altLang="en-US" dirty="0"/>
          </a:p>
        </p:txBody>
      </p:sp>
      <p:sp>
        <p:nvSpPr>
          <p:cNvPr id="3" name="内容占位符 2"/>
          <p:cNvSpPr>
            <a:spLocks noGrp="1"/>
          </p:cNvSpPr>
          <p:nvPr>
            <p:ph idx="1"/>
          </p:nvPr>
        </p:nvSpPr>
        <p:spPr>
          <a:xfrm>
            <a:off x="251520" y="836713"/>
            <a:ext cx="8435280" cy="1656184"/>
          </a:xfrm>
        </p:spPr>
        <p:txBody>
          <a:bodyPr>
            <a:normAutofit/>
          </a:bodyPr>
          <a:lstStyle/>
          <a:p>
            <a:pPr>
              <a:buFont typeface="Wingdings" panose="05000000000000000000" pitchFamily="2" charset="2"/>
              <a:buChar char="Ø"/>
            </a:pPr>
            <a:r>
              <a:rPr lang="zh-CN" altLang="en-US" sz="2400" dirty="0" smtClean="0"/>
              <a:t>传统材料科学方法</a:t>
            </a:r>
            <a:r>
              <a:rPr lang="zh-CN" altLang="zh-CN" sz="2400" dirty="0" smtClean="0"/>
              <a:t>能够</a:t>
            </a:r>
            <a:r>
              <a:rPr lang="zh-CN" altLang="zh-CN" sz="2400" dirty="0"/>
              <a:t>较好地解决部分研究问题，但是由于实验条件的限制和理论基础等</a:t>
            </a:r>
            <a:r>
              <a:rPr lang="zh-CN" altLang="zh-CN" sz="2400" dirty="0" smtClean="0"/>
              <a:t>缺乏</a:t>
            </a:r>
            <a:r>
              <a:rPr lang="zh-CN" altLang="en-US" sz="2400" dirty="0" smtClean="0"/>
              <a:t>，但往往需要</a:t>
            </a:r>
            <a:r>
              <a:rPr lang="zh-CN" altLang="en-US" sz="2400" dirty="0" smtClean="0">
                <a:solidFill>
                  <a:srgbClr val="00B050"/>
                </a:solidFill>
              </a:rPr>
              <a:t>耗费漫长的时间，实验精度也较低</a:t>
            </a:r>
            <a:r>
              <a:rPr lang="zh-CN" altLang="en-US" sz="2400" dirty="0" smtClean="0"/>
              <a:t>。</a:t>
            </a:r>
          </a:p>
        </p:txBody>
      </p:sp>
      <p:graphicFrame>
        <p:nvGraphicFramePr>
          <p:cNvPr id="6" name="对象 5"/>
          <p:cNvGraphicFramePr>
            <a:graphicFrameLocks noChangeAspect="1"/>
          </p:cNvGraphicFramePr>
          <p:nvPr>
            <p:extLst>
              <p:ext uri="{D42A27DB-BD31-4B8C-83A1-F6EECF244321}">
                <p14:modId xmlns:p14="http://schemas.microsoft.com/office/powerpoint/2010/main" val="1278134311"/>
              </p:ext>
            </p:extLst>
          </p:nvPr>
        </p:nvGraphicFramePr>
        <p:xfrm>
          <a:off x="395536" y="2204864"/>
          <a:ext cx="8379722" cy="1296144"/>
        </p:xfrm>
        <a:graphic>
          <a:graphicData uri="http://schemas.openxmlformats.org/presentationml/2006/ole">
            <mc:AlternateContent xmlns:mc="http://schemas.openxmlformats.org/markup-compatibility/2006">
              <mc:Choice xmlns:v="urn:schemas-microsoft-com:vml" Requires="v">
                <p:oleObj spid="_x0000_s9244" name="Visio" r:id="rId4" imgW="8267478" imgH="1343256" progId="Visio.Drawing.15">
                  <p:embed/>
                </p:oleObj>
              </mc:Choice>
              <mc:Fallback>
                <p:oleObj name="Visio" r:id="rId4" imgW="8267478" imgH="1343256" progId="Visio.Drawing.15">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2204864"/>
                        <a:ext cx="8379722" cy="1296144"/>
                      </a:xfrm>
                      <a:prstGeom prst="rect">
                        <a:avLst/>
                      </a:prstGeom>
                      <a:noFill/>
                    </p:spPr>
                  </p:pic>
                </p:oleObj>
              </mc:Fallback>
            </mc:AlternateContent>
          </a:graphicData>
        </a:graphic>
      </p:graphicFrame>
      <p:sp>
        <p:nvSpPr>
          <p:cNvPr id="7" name="内容占位符 2"/>
          <p:cNvSpPr txBox="1">
            <a:spLocks/>
          </p:cNvSpPr>
          <p:nvPr/>
        </p:nvSpPr>
        <p:spPr>
          <a:xfrm>
            <a:off x="251520" y="3645024"/>
            <a:ext cx="8435280" cy="2748324"/>
          </a:xfrm>
          <a:prstGeom prst="rect">
            <a:avLst/>
          </a:prstGeom>
        </p:spPr>
        <p:txBody>
          <a:bodyPr vert="horz" lIns="91440" tIns="45720" rIns="91440" bIns="45720" rtlCol="0">
            <a:normAutofit/>
          </a:bodyPr>
          <a:lstStyle>
            <a:lvl1pPr marL="457200" indent="-457200" algn="l" defTabSz="0" rtl="0" eaLnBrk="0" fontAlgn="base" latinLnBrk="1" hangingPunct="0">
              <a:spcBef>
                <a:spcPct val="20000"/>
              </a:spcBef>
              <a:spcAft>
                <a:spcPct val="0"/>
              </a:spcAft>
              <a:buFontTx/>
              <a:buBlip>
                <a:blip r:embed="rId6"/>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zh-CN" altLang="en-US" sz="2400" dirty="0"/>
              <a:t>随着材料</a:t>
            </a:r>
            <a:r>
              <a:rPr lang="zh-CN" altLang="en-US" sz="2400" dirty="0" smtClean="0"/>
              <a:t>基因组的</a:t>
            </a:r>
            <a:r>
              <a:rPr lang="zh-CN" altLang="en-US" sz="2400" dirty="0"/>
              <a:t>推进和大数据时代的到来</a:t>
            </a:r>
            <a:r>
              <a:rPr lang="zh-CN" altLang="en-US" sz="2400" dirty="0" smtClean="0"/>
              <a:t>，</a:t>
            </a:r>
            <a:r>
              <a:rPr lang="zh-CN" altLang="en-US" sz="2400" dirty="0" smtClean="0">
                <a:solidFill>
                  <a:srgbClr val="00B050"/>
                </a:solidFill>
              </a:rPr>
              <a:t>数据量日益增长，需要对数据快速地处理</a:t>
            </a:r>
            <a:r>
              <a:rPr lang="zh-CN" altLang="en-US" sz="2400" dirty="0">
                <a:solidFill>
                  <a:srgbClr val="00B050"/>
                </a:solidFill>
              </a:rPr>
              <a:t>、</a:t>
            </a:r>
            <a:r>
              <a:rPr lang="zh-CN" altLang="en-US" sz="2400" dirty="0" smtClean="0">
                <a:solidFill>
                  <a:srgbClr val="00B050"/>
                </a:solidFill>
              </a:rPr>
              <a:t>分析</a:t>
            </a:r>
            <a:r>
              <a:rPr lang="zh-CN" altLang="en-US" sz="2400" dirty="0" smtClean="0"/>
              <a:t>。</a:t>
            </a:r>
            <a:endParaRPr lang="en-US" altLang="zh-CN" sz="2400" dirty="0" smtClean="0"/>
          </a:p>
          <a:p>
            <a:pPr>
              <a:buFont typeface="Wingdings" panose="05000000000000000000" pitchFamily="2" charset="2"/>
              <a:buChar char="Ø"/>
            </a:pPr>
            <a:r>
              <a:rPr lang="zh-CN" altLang="zh-CN" sz="2400" dirty="0">
                <a:solidFill>
                  <a:srgbClr val="FF0000"/>
                </a:solidFill>
              </a:rPr>
              <a:t>机器学习</a:t>
            </a:r>
            <a:r>
              <a:rPr lang="zh-CN" altLang="zh-CN" sz="2400" dirty="0"/>
              <a:t>以其能够处理结构复杂的高维数据、在较大的程度上减少计算量、缩短计算时间、预测精度高等能力，被广泛应用于</a:t>
            </a:r>
            <a:r>
              <a:rPr lang="zh-CN" altLang="zh-CN" sz="2400" dirty="0" smtClean="0"/>
              <a:t>材料科学</a:t>
            </a:r>
            <a:r>
              <a:rPr lang="zh-CN" altLang="en-US" sz="2400" dirty="0" smtClean="0"/>
              <a:t>。</a:t>
            </a:r>
            <a:endParaRPr lang="zh-CN" altLang="en-US" sz="2400" dirty="0"/>
          </a:p>
        </p:txBody>
      </p:sp>
    </p:spTree>
    <p:extLst>
      <p:ext uri="{BB962C8B-B14F-4D97-AF65-F5344CB8AC3E}">
        <p14:creationId xmlns:p14="http://schemas.microsoft.com/office/powerpoint/2010/main" val="9824574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622354067"/>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2798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材料属性特征</a:t>
            </a:r>
            <a:r>
              <a:rPr lang="zh-CN" altLang="en-US" sz="2400" dirty="0" smtClean="0"/>
              <a:t>的</a:t>
            </a:r>
            <a:r>
              <a:rPr lang="en-US" altLang="zh-CN" sz="2400" dirty="0" smtClean="0"/>
              <a:t/>
            </a:r>
            <a:br>
              <a:rPr lang="en-US" altLang="zh-CN" sz="2400" dirty="0" smtClean="0"/>
            </a:br>
            <a:r>
              <a:rPr lang="zh-CN" altLang="en-US" sz="2400" dirty="0" smtClean="0"/>
              <a:t>多</a:t>
            </a:r>
            <a:r>
              <a:rPr lang="zh-CN" altLang="en-US" sz="2400" dirty="0"/>
              <a:t>层级过滤式特征选择</a:t>
            </a:r>
            <a:r>
              <a:rPr lang="zh-CN" altLang="en-US" sz="2400" dirty="0" smtClean="0"/>
              <a:t>方法（</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467544" y="836712"/>
            <a:ext cx="7992888" cy="5289451"/>
          </a:xfrm>
        </p:spPr>
        <p:txBody>
          <a:bodyPr>
            <a:normAutofit/>
          </a:bodyPr>
          <a:lstStyle/>
          <a:p>
            <a:pPr>
              <a:buFont typeface="Wingdings" panose="05000000000000000000" pitchFamily="2" charset="2"/>
              <a:buChar char="Ø"/>
            </a:pPr>
            <a:r>
              <a:rPr lang="zh-CN" altLang="en-US" dirty="0"/>
              <a:t>特征是机器学习应用于材料属性预测的基础，对最终预测模型的性能具有决定性作用。特征提取的越好，样本数据越能反映所研究问题的本质规律，预测模型精度越高</a:t>
            </a:r>
            <a:r>
              <a:rPr lang="zh-CN" altLang="en-US" dirty="0" smtClean="0"/>
              <a:t>。</a:t>
            </a:r>
            <a:endParaRPr lang="en-US" altLang="zh-CN" dirty="0" smtClean="0"/>
          </a:p>
          <a:p>
            <a:pPr>
              <a:buFont typeface="Wingdings" panose="05000000000000000000" pitchFamily="2" charset="2"/>
              <a:buChar char="Ø"/>
            </a:pPr>
            <a:r>
              <a:rPr lang="zh-CN" altLang="en-US" dirty="0" smtClean="0"/>
              <a:t>材料</a:t>
            </a:r>
            <a:r>
              <a:rPr lang="zh-CN" altLang="en-US" dirty="0"/>
              <a:t>属性数据集中往往存在大量稀疏、不相关、冗余等特征，这些属性会大大降低机器学习模型的预测精度和泛化能力，同时还会增加模型的训练时间。</a:t>
            </a:r>
          </a:p>
        </p:txBody>
      </p:sp>
    </p:spTree>
    <p:extLst>
      <p:ext uri="{BB962C8B-B14F-4D97-AF65-F5344CB8AC3E}">
        <p14:creationId xmlns:p14="http://schemas.microsoft.com/office/powerpoint/2010/main" val="513079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材料属性特征的</a:t>
            </a:r>
            <a:r>
              <a:rPr lang="en-US" altLang="zh-CN" sz="2400" dirty="0"/>
              <a:t/>
            </a:r>
            <a:br>
              <a:rPr lang="en-US" altLang="zh-CN" sz="2400" dirty="0"/>
            </a:br>
            <a:r>
              <a:rPr lang="zh-CN" altLang="en-US" sz="2400" dirty="0"/>
              <a:t>多层级过滤式特征选择方法</a:t>
            </a:r>
            <a:r>
              <a:rPr lang="zh-CN" altLang="en-US" sz="2400" dirty="0" smtClean="0"/>
              <a:t>（</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1412776"/>
            <a:ext cx="3384376" cy="5001419"/>
          </a:xfrm>
        </p:spPr>
        <p:txBody>
          <a:bodyPr>
            <a:normAutofit/>
          </a:bodyPr>
          <a:lstStyle/>
          <a:p>
            <a:pPr marL="0" indent="0">
              <a:buNone/>
            </a:pPr>
            <a:r>
              <a:rPr lang="zh-CN" altLang="en-US" sz="2400" dirty="0" smtClean="0"/>
              <a:t>     从</a:t>
            </a:r>
            <a:r>
              <a:rPr lang="zh-CN" altLang="en-US" sz="2400" dirty="0"/>
              <a:t>已有文献中收集了五组材料属性数据集，分别预测材料的</a:t>
            </a:r>
            <a:r>
              <a:rPr lang="zh-CN" altLang="en-US" sz="2400" dirty="0" smtClean="0"/>
              <a:t>电导率、晶格常数、</a:t>
            </a:r>
            <a:r>
              <a:rPr lang="zh-CN" altLang="en-US" sz="2400" dirty="0"/>
              <a:t>晶体</a:t>
            </a:r>
            <a:r>
              <a:rPr lang="zh-CN" altLang="en-US" sz="2400" dirty="0" smtClean="0"/>
              <a:t>焓、</a:t>
            </a:r>
            <a:r>
              <a:rPr lang="zh-CN" altLang="en-US" sz="2400" dirty="0"/>
              <a:t>密度和</a:t>
            </a:r>
            <a:r>
              <a:rPr lang="zh-CN" altLang="en-US" sz="2400" dirty="0" smtClean="0"/>
              <a:t>粘度。</a:t>
            </a:r>
            <a:r>
              <a:rPr lang="en-US" altLang="zh-CN" sz="2400" dirty="0" smtClean="0"/>
              <a:t>	   </a:t>
            </a:r>
          </a:p>
          <a:p>
            <a:pPr marL="0" indent="0">
              <a:buNone/>
            </a:pPr>
            <a:r>
              <a:rPr lang="en-US" altLang="zh-CN" sz="2400" dirty="0"/>
              <a:t> </a:t>
            </a:r>
            <a:r>
              <a:rPr lang="en-US" altLang="zh-CN" sz="2400" dirty="0" smtClean="0"/>
              <a:t>   </a:t>
            </a:r>
            <a:r>
              <a:rPr lang="zh-CN" altLang="en-US" sz="2400" dirty="0" smtClean="0"/>
              <a:t>实验</a:t>
            </a:r>
            <a:r>
              <a:rPr lang="zh-CN" altLang="en-US" sz="2400" dirty="0"/>
              <a:t>结果证明，经过四层特征选择后，实验数据集的验证模型的预测误差都有一定程度的下降，并有效降低了模型的训练时间。</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43548674"/>
              </p:ext>
            </p:extLst>
          </p:nvPr>
        </p:nvGraphicFramePr>
        <p:xfrm>
          <a:off x="3491880" y="1196752"/>
          <a:ext cx="5565304" cy="4929411"/>
        </p:xfrm>
        <a:graphic>
          <a:graphicData uri="http://schemas.openxmlformats.org/presentationml/2006/ole">
            <mc:AlternateContent xmlns:mc="http://schemas.openxmlformats.org/markup-compatibility/2006">
              <mc:Choice xmlns:v="urn:schemas-microsoft-com:vml" Requires="v">
                <p:oleObj spid="_x0000_s23571" name="Visio" r:id="rId4" imgW="8648626" imgH="7153330" progId="Visio.Drawing.15">
                  <p:embed/>
                </p:oleObj>
              </mc:Choice>
              <mc:Fallback>
                <p:oleObj name="Visio" r:id="rId4" imgW="8648626" imgH="715333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1196752"/>
                        <a:ext cx="5565304" cy="4929411"/>
                      </a:xfrm>
                      <a:prstGeom prst="rect">
                        <a:avLst/>
                      </a:prstGeom>
                      <a:noFill/>
                    </p:spPr>
                  </p:pic>
                </p:oleObj>
              </mc:Fallback>
            </mc:AlternateContent>
          </a:graphicData>
        </a:graphic>
      </p:graphicFrame>
    </p:spTree>
    <p:extLst>
      <p:ext uri="{BB962C8B-B14F-4D97-AF65-F5344CB8AC3E}">
        <p14:creationId xmlns:p14="http://schemas.microsoft.com/office/powerpoint/2010/main" val="2486494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玻璃转变点温度</a:t>
            </a:r>
            <a:r>
              <a:rPr lang="zh-CN" altLang="en-US" sz="2400" dirty="0" smtClean="0"/>
              <a:t>的</a:t>
            </a:r>
            <a:r>
              <a:rPr lang="en-US" altLang="zh-CN" sz="2400" dirty="0" smtClean="0"/>
              <a:t/>
            </a:r>
            <a:br>
              <a:rPr lang="en-US" altLang="zh-CN" sz="2400" dirty="0" smtClean="0"/>
            </a:br>
            <a:r>
              <a:rPr lang="zh-CN" altLang="en-US" sz="2400" dirty="0" smtClean="0"/>
              <a:t>多</a:t>
            </a:r>
            <a:r>
              <a:rPr lang="zh-CN" altLang="en-US" sz="2400" dirty="0"/>
              <a:t>阶段复合预测</a:t>
            </a:r>
            <a:r>
              <a:rPr lang="zh-CN" altLang="en-US" sz="2400" dirty="0" smtClean="0"/>
              <a:t>方法（</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251520" y="836712"/>
            <a:ext cx="8435280" cy="5289451"/>
          </a:xfrm>
        </p:spPr>
        <p:txBody>
          <a:bodyPr>
            <a:normAutofit/>
          </a:bodyPr>
          <a:lstStyle/>
          <a:p>
            <a:pPr>
              <a:buFont typeface="Wingdings" panose="05000000000000000000" pitchFamily="2" charset="2"/>
              <a:buChar char="Ø"/>
            </a:pPr>
            <a:r>
              <a:rPr lang="zh-CN" altLang="en-US" sz="2400" dirty="0">
                <a:solidFill>
                  <a:srgbClr val="00B050"/>
                </a:solidFill>
              </a:rPr>
              <a:t>玻璃转变温度</a:t>
            </a:r>
            <a:r>
              <a:rPr lang="en-US" altLang="zh-CN" sz="2400" dirty="0">
                <a:solidFill>
                  <a:srgbClr val="00B050"/>
                </a:solidFill>
              </a:rPr>
              <a:t>(Tg)</a:t>
            </a:r>
            <a:r>
              <a:rPr lang="zh-CN" altLang="en-US" sz="2400" dirty="0"/>
              <a:t>是玻璃态物质在玻璃态和高弹态之间相互转化的温度，许多物理性能如热容、密度、热膨胀系数、电导率等都在该温度范围发生急剧变化</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对于</a:t>
            </a:r>
            <a:r>
              <a:rPr lang="zh-CN" altLang="en-US" sz="2400" dirty="0"/>
              <a:t>玻璃这种常见的非晶体材料，由于其成分比例在某些特定值发生改变，导致</a:t>
            </a:r>
            <a:r>
              <a:rPr lang="zh-CN" altLang="en-US" sz="2400" dirty="0">
                <a:solidFill>
                  <a:srgbClr val="00B050"/>
                </a:solidFill>
              </a:rPr>
              <a:t>转变点温度的变化往往会呈现出多阶段的特点</a:t>
            </a:r>
            <a:r>
              <a:rPr lang="zh-CN" altLang="en-US" sz="2400" dirty="0" smtClean="0"/>
              <a:t>。</a:t>
            </a:r>
            <a:endParaRPr lang="en-US" altLang="zh-CN" sz="2400" dirty="0" smtClean="0"/>
          </a:p>
          <a:p>
            <a:pPr>
              <a:buFont typeface="Wingdings" panose="05000000000000000000" pitchFamily="2" charset="2"/>
              <a:buChar char="Ø"/>
            </a:pPr>
            <a:r>
              <a:rPr lang="zh-CN" altLang="en-US" sz="2400" dirty="0" smtClean="0"/>
              <a:t>在</a:t>
            </a:r>
            <a:r>
              <a:rPr lang="zh-CN" altLang="en-US" sz="2400" dirty="0"/>
              <a:t>已有的文献报道中，对玻璃转变点温度的预测都是将其当作一个</a:t>
            </a:r>
            <a:r>
              <a:rPr lang="zh-CN" altLang="en-US" sz="2400" dirty="0">
                <a:solidFill>
                  <a:srgbClr val="00B050"/>
                </a:solidFill>
              </a:rPr>
              <a:t>单一过程</a:t>
            </a:r>
            <a:r>
              <a:rPr lang="zh-CN" altLang="en-US" sz="2400" dirty="0"/>
              <a:t>来处理，没有考虑结构的剧变对转变点温度的影响，使得最终模型的预测存在较大误差。</a:t>
            </a:r>
          </a:p>
        </p:txBody>
      </p:sp>
    </p:spTree>
    <p:extLst>
      <p:ext uri="{BB962C8B-B14F-4D97-AF65-F5344CB8AC3E}">
        <p14:creationId xmlns:p14="http://schemas.microsoft.com/office/powerpoint/2010/main" val="5612487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玻璃转变点温度的</a:t>
            </a:r>
            <a:r>
              <a:rPr lang="en-US" altLang="zh-CN" sz="2400" dirty="0"/>
              <a:t/>
            </a:r>
            <a:br>
              <a:rPr lang="en-US" altLang="zh-CN" sz="2400" dirty="0"/>
            </a:br>
            <a:r>
              <a:rPr lang="zh-CN" altLang="en-US" sz="2400" dirty="0"/>
              <a:t>多阶段复合预测方法</a:t>
            </a:r>
            <a:r>
              <a:rPr lang="zh-CN" altLang="en-US" sz="2400" dirty="0" smtClean="0"/>
              <a:t>（</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836713"/>
            <a:ext cx="8435280" cy="648072"/>
          </a:xfrm>
        </p:spPr>
        <p:txBody>
          <a:bodyPr/>
          <a:lstStyle/>
          <a:p>
            <a:pPr marL="0" indent="0">
              <a:buNone/>
            </a:pPr>
            <a:r>
              <a:rPr lang="zh-CN" altLang="zh-CN" dirty="0"/>
              <a:t>玻璃转变点温度预测的一般</a:t>
            </a:r>
            <a:r>
              <a:rPr lang="zh-CN" altLang="zh-CN" dirty="0" smtClean="0"/>
              <a:t>过程</a:t>
            </a:r>
            <a:r>
              <a:rPr lang="zh-CN" altLang="en-US" dirty="0" smtClean="0"/>
              <a:t>：</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554852774"/>
              </p:ext>
            </p:extLst>
          </p:nvPr>
        </p:nvGraphicFramePr>
        <p:xfrm>
          <a:off x="323527" y="1412776"/>
          <a:ext cx="8388932" cy="4752528"/>
        </p:xfrm>
        <a:graphic>
          <a:graphicData uri="http://schemas.openxmlformats.org/presentationml/2006/ole">
            <mc:AlternateContent xmlns:mc="http://schemas.openxmlformats.org/markup-compatibility/2006">
              <mc:Choice xmlns:v="urn:schemas-microsoft-com:vml" Requires="v">
                <p:oleObj spid="_x0000_s24593" name="Visio" r:id="rId4" imgW="7153035" imgH="4048202" progId="Visio.Drawing.15">
                  <p:embed/>
                </p:oleObj>
              </mc:Choice>
              <mc:Fallback>
                <p:oleObj name="Visio" r:id="rId4" imgW="7153035" imgH="404820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7" y="1412776"/>
                        <a:ext cx="8388932" cy="4752528"/>
                      </a:xfrm>
                      <a:prstGeom prst="rect">
                        <a:avLst/>
                      </a:prstGeom>
                      <a:noFill/>
                    </p:spPr>
                  </p:pic>
                </p:oleObj>
              </mc:Fallback>
            </mc:AlternateContent>
          </a:graphicData>
        </a:graphic>
      </p:graphicFrame>
    </p:spTree>
    <p:extLst>
      <p:ext uri="{BB962C8B-B14F-4D97-AF65-F5344CB8AC3E}">
        <p14:creationId xmlns:p14="http://schemas.microsoft.com/office/powerpoint/2010/main" val="42228846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t>玻璃转变点温度的</a:t>
            </a:r>
            <a:r>
              <a:rPr lang="en-US" altLang="zh-CN" sz="2400" dirty="0"/>
              <a:t/>
            </a:r>
            <a:br>
              <a:rPr lang="en-US" altLang="zh-CN" sz="2400" dirty="0"/>
            </a:br>
            <a:r>
              <a:rPr lang="zh-CN" altLang="en-US" sz="2400" dirty="0"/>
              <a:t>多阶段复合预测方法</a:t>
            </a:r>
            <a:r>
              <a:rPr lang="zh-CN" altLang="en-US" sz="2400" dirty="0" smtClean="0"/>
              <a:t>（</a:t>
            </a:r>
            <a:r>
              <a:rPr lang="en-US" altLang="zh-CN" sz="2400" dirty="0" smtClean="0"/>
              <a:t>3</a:t>
            </a:r>
            <a:r>
              <a:rPr lang="zh-CN" altLang="en-US" sz="2400" dirty="0" smtClean="0"/>
              <a:t>）</a:t>
            </a:r>
            <a:endParaRPr lang="zh-CN" altLang="en-US" sz="2400" dirty="0"/>
          </a:p>
        </p:txBody>
      </p:sp>
      <p:sp>
        <p:nvSpPr>
          <p:cNvPr id="3" name="内容占位符 2"/>
          <p:cNvSpPr>
            <a:spLocks noGrp="1"/>
          </p:cNvSpPr>
          <p:nvPr>
            <p:ph idx="1"/>
          </p:nvPr>
        </p:nvSpPr>
        <p:spPr>
          <a:xfrm>
            <a:off x="323527" y="897606"/>
            <a:ext cx="8541793" cy="5339705"/>
          </a:xfrm>
        </p:spPr>
        <p:txBody>
          <a:bodyPr>
            <a:normAutofit/>
          </a:bodyPr>
          <a:lstStyle/>
          <a:p>
            <a:pPr marL="0" indent="0">
              <a:buNone/>
            </a:pPr>
            <a:r>
              <a:rPr lang="zh-CN" altLang="zh-CN" sz="2400" dirty="0"/>
              <a:t>多阶段复合预测方法</a:t>
            </a:r>
            <a:r>
              <a:rPr lang="zh-CN" altLang="zh-CN" sz="2400" dirty="0" smtClean="0"/>
              <a:t>流程</a:t>
            </a:r>
            <a:r>
              <a:rPr lang="zh-CN" altLang="en-US" sz="2400" dirty="0" smtClean="0"/>
              <a:t>：</a:t>
            </a: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smtClean="0"/>
          </a:p>
          <a:p>
            <a:pPr marL="0" indent="0">
              <a:buNone/>
            </a:pPr>
            <a:r>
              <a:rPr lang="zh-CN" altLang="zh-CN" sz="2400" dirty="0" smtClean="0"/>
              <a:t>对</a:t>
            </a:r>
            <a:r>
              <a:rPr lang="zh-CN" altLang="zh-CN" sz="2400" dirty="0"/>
              <a:t>计算和实验测量得到的</a:t>
            </a:r>
            <a:r>
              <a:rPr lang="en-US" altLang="zh-CN" sz="2400" dirty="0"/>
              <a:t>As</a:t>
            </a:r>
            <a:r>
              <a:rPr lang="en-US" altLang="zh-CN" sz="2400" i="1" baseline="-25000" dirty="0"/>
              <a:t>x</a:t>
            </a:r>
            <a:r>
              <a:rPr lang="en-US" altLang="zh-CN" sz="2400" dirty="0"/>
              <a:t>Se</a:t>
            </a:r>
            <a:r>
              <a:rPr lang="en-US" altLang="zh-CN" sz="2400" i="1" baseline="-25000" dirty="0"/>
              <a:t>1-x</a:t>
            </a:r>
            <a:r>
              <a:rPr lang="zh-CN" altLang="zh-CN" sz="2400" dirty="0"/>
              <a:t>和</a:t>
            </a:r>
            <a:r>
              <a:rPr lang="en-US" altLang="zh-CN" sz="2400" dirty="0"/>
              <a:t>Ge</a:t>
            </a:r>
            <a:r>
              <a:rPr lang="en-US" altLang="zh-CN" sz="2400" i="1" baseline="-25000" dirty="0"/>
              <a:t>x</a:t>
            </a:r>
            <a:r>
              <a:rPr lang="en-US" altLang="zh-CN" sz="2400" dirty="0"/>
              <a:t>Se</a:t>
            </a:r>
            <a:r>
              <a:rPr lang="en-US" altLang="zh-CN" sz="2400" i="1" baseline="-25000" dirty="0"/>
              <a:t>1-x</a:t>
            </a:r>
            <a:r>
              <a:rPr lang="zh-CN" altLang="zh-CN" sz="2400" dirty="0"/>
              <a:t>两种玻璃的样本</a:t>
            </a:r>
            <a:r>
              <a:rPr lang="zh-CN" altLang="zh-CN" sz="2400" dirty="0" smtClean="0"/>
              <a:t>数据进行</a:t>
            </a:r>
            <a:r>
              <a:rPr lang="zh-CN" altLang="zh-CN" sz="2400" dirty="0"/>
              <a:t>实验，结果证明，阶段复合预测方法能够准确地识别出玻璃转变点温度变化的转折点，预测精度也远远高于传统方法。</a:t>
            </a:r>
          </a:p>
          <a:p>
            <a:pPr marL="0" indent="0">
              <a:buNone/>
            </a:pPr>
            <a:endParaRPr lang="zh-CN" altLang="en-US" sz="2400" dirty="0"/>
          </a:p>
        </p:txBody>
      </p:sp>
      <p:sp>
        <p:nvSpPr>
          <p:cNvPr id="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71026172"/>
              </p:ext>
            </p:extLst>
          </p:nvPr>
        </p:nvGraphicFramePr>
        <p:xfrm>
          <a:off x="115144" y="1772816"/>
          <a:ext cx="8913712" cy="2276872"/>
        </p:xfrm>
        <a:graphic>
          <a:graphicData uri="http://schemas.openxmlformats.org/presentationml/2006/ole">
            <mc:AlternateContent xmlns:mc="http://schemas.openxmlformats.org/markup-compatibility/2006">
              <mc:Choice xmlns:v="urn:schemas-microsoft-com:vml" Requires="v">
                <p:oleObj spid="_x0000_s25619" r:id="rId4" imgW="13353791" imgH="3410170" progId="Visio.Drawing.15">
                  <p:embed/>
                </p:oleObj>
              </mc:Choice>
              <mc:Fallback>
                <p:oleObj r:id="rId4" imgW="13353791" imgH="3410170" progId="Visio.Drawing.15">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144" y="1772816"/>
                        <a:ext cx="8913712" cy="2276872"/>
                      </a:xfrm>
                      <a:prstGeom prst="rect">
                        <a:avLst/>
                      </a:prstGeom>
                      <a:noFill/>
                    </p:spPr>
                  </p:pic>
                </p:oleObj>
              </mc:Fallback>
            </mc:AlternateContent>
          </a:graphicData>
        </a:graphic>
      </p:graphicFrame>
    </p:spTree>
    <p:extLst>
      <p:ext uri="{BB962C8B-B14F-4D97-AF65-F5344CB8AC3E}">
        <p14:creationId xmlns:p14="http://schemas.microsoft.com/office/powerpoint/2010/main" val="3533654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解决材料属性缺失</a:t>
            </a:r>
            <a:r>
              <a:rPr lang="zh-CN" altLang="en-US" sz="2400" dirty="0" smtClean="0"/>
              <a:t>的</a:t>
            </a:r>
            <a:r>
              <a:rPr lang="en-US" altLang="zh-CN" sz="2400" dirty="0" smtClean="0"/>
              <a:t/>
            </a:r>
            <a:br>
              <a:rPr lang="en-US" altLang="zh-CN" sz="2400" dirty="0" smtClean="0"/>
            </a:br>
            <a:r>
              <a:rPr lang="zh-CN" altLang="en-US" sz="2400" dirty="0" smtClean="0"/>
              <a:t>半</a:t>
            </a:r>
            <a:r>
              <a:rPr lang="zh-CN" altLang="en-US" sz="2400" dirty="0"/>
              <a:t>监督协同理论</a:t>
            </a:r>
            <a:r>
              <a:rPr lang="zh-CN" altLang="en-US" sz="2400" dirty="0" smtClean="0"/>
              <a:t>计算（</a:t>
            </a:r>
            <a:r>
              <a:rPr lang="en-US" altLang="zh-CN" sz="2400" dirty="0" smtClean="0"/>
              <a:t>1</a:t>
            </a:r>
            <a:r>
              <a:rPr lang="zh-CN" altLang="en-US" sz="2400" dirty="0" smtClean="0"/>
              <a:t>）</a:t>
            </a:r>
            <a:endParaRPr lang="zh-CN" altLang="en-US" sz="2400" dirty="0"/>
          </a:p>
        </p:txBody>
      </p:sp>
      <p:sp>
        <p:nvSpPr>
          <p:cNvPr id="3" name="内容占位符 2"/>
          <p:cNvSpPr>
            <a:spLocks noGrp="1"/>
          </p:cNvSpPr>
          <p:nvPr>
            <p:ph idx="1"/>
          </p:nvPr>
        </p:nvSpPr>
        <p:spPr>
          <a:xfrm>
            <a:off x="251520" y="836712"/>
            <a:ext cx="8435280" cy="5289451"/>
          </a:xfrm>
        </p:spPr>
        <p:txBody>
          <a:bodyPr/>
          <a:lstStyle/>
          <a:p>
            <a:pPr>
              <a:buFont typeface="Wingdings" panose="05000000000000000000" pitchFamily="2" charset="2"/>
              <a:buChar char="Ø"/>
            </a:pPr>
            <a:r>
              <a:rPr lang="zh-CN" altLang="en-US" dirty="0"/>
              <a:t>基于机器学习的材料属性预测是面向数据提出的，数据在整个预测过程中扮演着重要的作用。在材料属性预测应用中，由于数据管理和共享机制不够完善，使得在收集数据阶段经常会遇到数据缺失问题。</a:t>
            </a:r>
            <a:endParaRPr lang="en-US" altLang="zh-CN" dirty="0"/>
          </a:p>
          <a:p>
            <a:pPr>
              <a:buFont typeface="Wingdings" panose="05000000000000000000" pitchFamily="2" charset="2"/>
              <a:buChar char="Ø"/>
            </a:pPr>
            <a:r>
              <a:rPr lang="zh-CN" altLang="zh-CN" dirty="0"/>
              <a:t>提出了</a:t>
            </a:r>
            <a:r>
              <a:rPr lang="zh-CN" altLang="zh-CN" b="1" dirty="0"/>
              <a:t>半监督协同理论计算学习方法</a:t>
            </a:r>
            <a:r>
              <a:rPr lang="zh-CN" altLang="zh-CN" dirty="0"/>
              <a:t>。该方法可以有效地减少数据缺失对学习问题的影响，并且可以利用对缺失数据的补全来提高模型的预测精度和泛化能力。同时，计算模拟可以通过重复实验来有效地补全缺失数据，可靠性较高。</a:t>
            </a:r>
            <a:endParaRPr lang="zh-CN" altLang="en-US" dirty="0"/>
          </a:p>
          <a:p>
            <a:pPr marL="0" indent="0">
              <a:buNone/>
            </a:pPr>
            <a:endParaRPr lang="zh-CN" altLang="en-US" dirty="0"/>
          </a:p>
        </p:txBody>
      </p:sp>
    </p:spTree>
    <p:extLst>
      <p:ext uri="{BB962C8B-B14F-4D97-AF65-F5344CB8AC3E}">
        <p14:creationId xmlns:p14="http://schemas.microsoft.com/office/powerpoint/2010/main" val="10154844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fontScale="90000"/>
          </a:bodyPr>
          <a:lstStyle/>
          <a:p>
            <a:r>
              <a:rPr lang="zh-CN" altLang="en-US" sz="2400" dirty="0"/>
              <a:t>解决材料属性缺失</a:t>
            </a:r>
            <a:r>
              <a:rPr lang="zh-CN" altLang="en-US" sz="2400" dirty="0" smtClean="0"/>
              <a:t>的</a:t>
            </a:r>
            <a:r>
              <a:rPr lang="en-US" altLang="zh-CN" sz="2400" dirty="0" smtClean="0"/>
              <a:t/>
            </a:r>
            <a:br>
              <a:rPr lang="en-US" altLang="zh-CN" sz="2400" dirty="0" smtClean="0"/>
            </a:br>
            <a:r>
              <a:rPr lang="zh-CN" altLang="en-US" sz="2400" dirty="0" smtClean="0"/>
              <a:t>半</a:t>
            </a:r>
            <a:r>
              <a:rPr lang="zh-CN" altLang="en-US" sz="2400" dirty="0"/>
              <a:t>监督协同理论</a:t>
            </a:r>
            <a:r>
              <a:rPr lang="zh-CN" altLang="en-US" sz="2400" dirty="0" smtClean="0"/>
              <a:t>计算（</a:t>
            </a:r>
            <a:r>
              <a:rPr lang="en-US" altLang="zh-CN" sz="2400" dirty="0" smtClean="0"/>
              <a:t>2</a:t>
            </a:r>
            <a:r>
              <a:rPr lang="zh-CN" altLang="en-US" sz="2400" dirty="0" smtClean="0"/>
              <a:t>）</a:t>
            </a:r>
            <a:endParaRPr lang="zh-CN" altLang="en-US" sz="2400" dirty="0"/>
          </a:p>
        </p:txBody>
      </p:sp>
      <p:sp>
        <p:nvSpPr>
          <p:cNvPr id="3" name="内容占位符 2"/>
          <p:cNvSpPr>
            <a:spLocks noGrp="1"/>
          </p:cNvSpPr>
          <p:nvPr>
            <p:ph idx="1"/>
          </p:nvPr>
        </p:nvSpPr>
        <p:spPr>
          <a:xfrm>
            <a:off x="251520" y="4725144"/>
            <a:ext cx="8640960" cy="1656184"/>
          </a:xfrm>
        </p:spPr>
        <p:txBody>
          <a:bodyPr>
            <a:normAutofit/>
          </a:bodyPr>
          <a:lstStyle/>
          <a:p>
            <a:pPr marL="0" indent="0">
              <a:buNone/>
            </a:pPr>
            <a:r>
              <a:rPr lang="zh-CN" altLang="zh-CN" sz="2400" dirty="0"/>
              <a:t>从已有文献中收集了晶格常数、密度和玻璃转变点</a:t>
            </a:r>
            <a:r>
              <a:rPr lang="zh-CN" altLang="zh-CN" sz="2400" dirty="0" smtClean="0"/>
              <a:t>温度三</a:t>
            </a:r>
            <a:r>
              <a:rPr lang="zh-CN" altLang="zh-CN" sz="2400" dirty="0"/>
              <a:t>组存在缺失数据的材料属性数据集。实验证明，半监督协同理论计算学习方法对缺失数据进行补全后，相对于未使用缺失数据，模型的预测精度都有进一步的提高。</a:t>
            </a:r>
          </a:p>
          <a:p>
            <a:pPr marL="0" indent="0">
              <a:buNone/>
            </a:pPr>
            <a:endParaRPr lang="zh-CN" altLang="en-US" sz="2400" dirty="0"/>
          </a:p>
        </p:txBody>
      </p:sp>
      <p:sp>
        <p:nvSpPr>
          <p:cNvPr id="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304405096"/>
              </p:ext>
            </p:extLst>
          </p:nvPr>
        </p:nvGraphicFramePr>
        <p:xfrm>
          <a:off x="177408" y="1224136"/>
          <a:ext cx="8499048" cy="2996952"/>
        </p:xfrm>
        <a:graphic>
          <a:graphicData uri="http://schemas.openxmlformats.org/presentationml/2006/ole">
            <mc:AlternateContent xmlns:mc="http://schemas.openxmlformats.org/markup-compatibility/2006">
              <mc:Choice xmlns:v="urn:schemas-microsoft-com:vml" Requires="v">
                <p:oleObj spid="_x0000_s26642" r:id="rId4" imgW="8972365" imgH="3162212" progId="Visio.Drawing.15">
                  <p:embed/>
                </p:oleObj>
              </mc:Choice>
              <mc:Fallback>
                <p:oleObj r:id="rId4" imgW="8972365" imgH="3162212" progId="Visio.Drawing.15">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08" y="1224136"/>
                        <a:ext cx="8499048" cy="2996952"/>
                      </a:xfrm>
                      <a:prstGeom prst="rect">
                        <a:avLst/>
                      </a:prstGeom>
                      <a:noFill/>
                    </p:spPr>
                  </p:pic>
                </p:oleObj>
              </mc:Fallback>
            </mc:AlternateContent>
          </a:graphicData>
        </a:graphic>
      </p:graphicFrame>
    </p:spTree>
    <p:extLst>
      <p:ext uri="{BB962C8B-B14F-4D97-AF65-F5344CB8AC3E}">
        <p14:creationId xmlns:p14="http://schemas.microsoft.com/office/powerpoint/2010/main" val="12321886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a:t>
            </a:r>
            <a:r>
              <a:rPr lang="zh-CN" altLang="en-US" sz="2800" dirty="0" smtClean="0"/>
              <a:t>设计（</a:t>
            </a:r>
            <a:r>
              <a:rPr lang="en-US" altLang="zh-CN" sz="2800" dirty="0" smtClean="0"/>
              <a:t>1</a:t>
            </a:r>
            <a:r>
              <a:rPr lang="zh-CN" altLang="en-US" sz="2800" dirty="0" smtClean="0"/>
              <a:t>）</a:t>
            </a:r>
            <a:endParaRPr lang="zh-CN" altLang="en-US" sz="2800" dirty="0"/>
          </a:p>
        </p:txBody>
      </p:sp>
      <p:sp>
        <p:nvSpPr>
          <p:cNvPr id="3" name="内容占位符 2"/>
          <p:cNvSpPr>
            <a:spLocks noGrp="1"/>
          </p:cNvSpPr>
          <p:nvPr>
            <p:ph idx="1"/>
          </p:nvPr>
        </p:nvSpPr>
        <p:spPr>
          <a:xfrm>
            <a:off x="251520" y="836712"/>
            <a:ext cx="8435280" cy="5289451"/>
          </a:xfrm>
        </p:spPr>
        <p:txBody>
          <a:bodyPr>
            <a:normAutofit/>
          </a:bodyPr>
          <a:lstStyle/>
          <a:p>
            <a:pPr marL="0" indent="0">
              <a:buNone/>
            </a:pPr>
            <a:r>
              <a:rPr lang="zh-CN" altLang="en-US" sz="2400" dirty="0" smtClean="0"/>
              <a:t>      本</a:t>
            </a:r>
            <a:r>
              <a:rPr lang="zh-CN" altLang="en-US" sz="2400" dirty="0"/>
              <a:t>团队通过与宁德时代新能源科技股份有限公司（</a:t>
            </a:r>
            <a:r>
              <a:rPr lang="en-US" altLang="zh-CN" sz="2400" dirty="0"/>
              <a:t>CATL</a:t>
            </a:r>
            <a:r>
              <a:rPr lang="zh-CN" altLang="en-US" sz="2400" dirty="0"/>
              <a:t>）的积极合作，开展了采用聚类算法、多元回归、支持向量机等多种机器学习方法对公司已有的多组锂电池电解液配方实验数据进行大数据分析处理，帮助其建立一套合理的电解液配方</a:t>
            </a:r>
            <a:r>
              <a:rPr lang="en-US" altLang="zh-CN" sz="2400" dirty="0"/>
              <a:t>DOE</a:t>
            </a:r>
            <a:r>
              <a:rPr lang="zh-CN" altLang="en-US" sz="2400" dirty="0"/>
              <a:t>设计模型，以大幅减少重复性的实验工作。</a:t>
            </a:r>
          </a:p>
        </p:txBody>
      </p:sp>
      <p:pic>
        <p:nvPicPr>
          <p:cNvPr id="4" name="图片 3"/>
          <p:cNvPicPr/>
          <p:nvPr/>
        </p:nvPicPr>
        <p:blipFill rotWithShape="1">
          <a:blip r:embed="rId2"/>
          <a:srcRect t="7565"/>
          <a:stretch/>
        </p:blipFill>
        <p:spPr>
          <a:xfrm>
            <a:off x="827584" y="2780928"/>
            <a:ext cx="7632848" cy="3816424"/>
          </a:xfrm>
          <a:prstGeom prst="rect">
            <a:avLst/>
          </a:prstGeom>
          <a:solidFill>
            <a:srgbClr val="FFFFFF">
              <a:shade val="85000"/>
            </a:srgbClr>
          </a:solidFill>
          <a:ln w="3175" cap="sq">
            <a:solidFill>
              <a:schemeClr val="tx1"/>
            </a:solidFill>
            <a:miter lim="800000"/>
          </a:ln>
          <a:effectLst/>
        </p:spPr>
      </p:pic>
    </p:spTree>
    <p:extLst>
      <p:ext uri="{BB962C8B-B14F-4D97-AF65-F5344CB8AC3E}">
        <p14:creationId xmlns:p14="http://schemas.microsoft.com/office/powerpoint/2010/main" val="37415280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2</a:t>
            </a:r>
            <a:r>
              <a:rPr lang="zh-CN" altLang="en-US" sz="2800" dirty="0" smtClean="0"/>
              <a:t>）</a:t>
            </a:r>
            <a:endParaRPr lang="zh-CN" altLang="en-US" sz="2800" dirty="0"/>
          </a:p>
        </p:txBody>
      </p:sp>
      <p:sp>
        <p:nvSpPr>
          <p:cNvPr id="3" name="内容占位符 2"/>
          <p:cNvSpPr>
            <a:spLocks noGrp="1"/>
          </p:cNvSpPr>
          <p:nvPr>
            <p:ph idx="1"/>
          </p:nvPr>
        </p:nvSpPr>
        <p:spPr>
          <a:xfrm>
            <a:off x="251520" y="1196753"/>
            <a:ext cx="2448272" cy="4968551"/>
          </a:xfrm>
        </p:spPr>
        <p:txBody>
          <a:bodyPr>
            <a:normAutofit/>
          </a:bodyPr>
          <a:lstStyle/>
          <a:p>
            <a:pPr marL="0" indent="0">
              <a:buNone/>
            </a:pPr>
            <a:r>
              <a:rPr lang="zh-CN" altLang="zh-CN" b="1" dirty="0"/>
              <a:t>正反例</a:t>
            </a:r>
            <a:r>
              <a:rPr lang="zh-CN" altLang="zh-CN" b="1" dirty="0" smtClean="0"/>
              <a:t>划分</a:t>
            </a:r>
            <a:r>
              <a:rPr lang="zh-CN" altLang="en-US" b="1" dirty="0" smtClean="0"/>
              <a:t>：</a:t>
            </a:r>
            <a:endParaRPr lang="en-US" altLang="zh-CN" b="1" dirty="0" smtClean="0"/>
          </a:p>
          <a:p>
            <a:pPr marL="0" indent="0">
              <a:buNone/>
            </a:pPr>
            <a:r>
              <a:rPr lang="zh-CN" altLang="zh-CN" sz="2400" dirty="0" smtClean="0">
                <a:latin typeface="+mn-ea"/>
                <a:ea typeface="+mn-ea"/>
              </a:rPr>
              <a:t>在</a:t>
            </a:r>
            <a:r>
              <a:rPr lang="zh-CN" altLang="zh-CN" sz="2400" dirty="0">
                <a:latin typeface="+mn-ea"/>
                <a:ea typeface="+mn-ea"/>
              </a:rPr>
              <a:t>以往的电池性能判断中，需要人工对电池的各项评价指标进行综合评价以区别不同性能的电池配方，往往会耗费大量的时间和</a:t>
            </a:r>
            <a:r>
              <a:rPr lang="zh-CN" altLang="zh-CN" sz="2400" dirty="0" smtClean="0">
                <a:latin typeface="+mn-ea"/>
                <a:ea typeface="+mn-ea"/>
              </a:rPr>
              <a:t>精力</a:t>
            </a:r>
            <a:endParaRPr lang="zh-CN" altLang="en-US" sz="32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443893910"/>
              </p:ext>
            </p:extLst>
          </p:nvPr>
        </p:nvGraphicFramePr>
        <p:xfrm>
          <a:off x="2915816" y="1008716"/>
          <a:ext cx="5976664" cy="5222147"/>
        </p:xfrm>
        <a:graphic>
          <a:graphicData uri="http://schemas.openxmlformats.org/presentationml/2006/ole">
            <mc:AlternateContent xmlns:mc="http://schemas.openxmlformats.org/markup-compatibility/2006">
              <mc:Choice xmlns:v="urn:schemas-microsoft-com:vml" Requires="v">
                <p:oleObj spid="_x0000_s31749" name="Visio" r:id="rId5" imgW="6693840" imgH="5855760" progId="Visio.Drawing.15">
                  <p:embed/>
                </p:oleObj>
              </mc:Choice>
              <mc:Fallback>
                <p:oleObj name="Visio" r:id="rId5" imgW="6693840" imgH="5855760" progId="Visio.Drawing.15">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1008716"/>
                        <a:ext cx="5976664" cy="522214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26248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smtClean="0"/>
              <a:t>什么是机器学习？</a:t>
            </a:r>
            <a:endParaRPr lang="zh-CN" altLang="en-US" dirty="0"/>
          </a:p>
        </p:txBody>
      </p:sp>
      <p:sp>
        <p:nvSpPr>
          <p:cNvPr id="3" name="内容占位符 2"/>
          <p:cNvSpPr>
            <a:spLocks noGrp="1"/>
          </p:cNvSpPr>
          <p:nvPr>
            <p:ph idx="1"/>
          </p:nvPr>
        </p:nvSpPr>
        <p:spPr>
          <a:xfrm>
            <a:off x="251520" y="836712"/>
            <a:ext cx="8435280" cy="5289451"/>
          </a:xfrm>
        </p:spPr>
        <p:txBody>
          <a:bodyPr/>
          <a:lstStyle/>
          <a:p>
            <a:pPr marL="0" indent="0">
              <a:buNone/>
            </a:pPr>
            <a:r>
              <a:rPr lang="zh-CN" altLang="en-US" dirty="0"/>
              <a:t>机器学习（</a:t>
            </a:r>
            <a:r>
              <a:rPr lang="en-US" altLang="zh-CN" dirty="0"/>
              <a:t>Machine Learning</a:t>
            </a:r>
            <a:r>
              <a:rPr lang="zh-CN" altLang="en-US" dirty="0" smtClean="0"/>
              <a:t>）</a:t>
            </a:r>
            <a:endParaRPr lang="en-US" altLang="zh-CN" dirty="0" smtClean="0"/>
          </a:p>
          <a:p>
            <a:pPr marL="0" lvl="1" indent="0" defTabSz="0" eaLnBrk="0" fontAlgn="base" latinLnBrk="1" hangingPunct="0">
              <a:spcAft>
                <a:spcPct val="0"/>
              </a:spcAft>
              <a:buNone/>
            </a:pPr>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   </a:t>
            </a:r>
            <a:r>
              <a:rPr lang="zh-CN" altLang="en-US"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是一门研究计算机如何模拟人类学习活动、自动获取知识或技能、不断改善自身性能的一门学科，它是从统计学、概率论和凸分析等多个交叉学科中发展而来的，通过算法对数据进行反复的分析与学习，使得计算机自动地发现数据中隐藏的知识。</a:t>
            </a:r>
          </a:p>
        </p:txBody>
      </p:sp>
      <p:sp>
        <p:nvSpPr>
          <p:cNvPr id="5" name="内容占位符 2"/>
          <p:cNvSpPr txBox="1">
            <a:spLocks/>
          </p:cNvSpPr>
          <p:nvPr/>
        </p:nvSpPr>
        <p:spPr>
          <a:xfrm>
            <a:off x="251520" y="3212976"/>
            <a:ext cx="8435280" cy="2304256"/>
          </a:xfrm>
          <a:prstGeom prst="rect">
            <a:avLst/>
          </a:prstGeom>
        </p:spPr>
        <p:txBody>
          <a:bodyPr vert="horz" lIns="91440" tIns="45720" rIns="91440" bIns="45720" rtlCol="0">
            <a:normAutofit/>
          </a:bodyPr>
          <a:lstStyle>
            <a:lvl1pPr marL="457200" indent="-457200" algn="l" defTabSz="0" rtl="0" eaLnBrk="0" fontAlgn="base" latinLnBrk="1" hangingPunct="0">
              <a:spcBef>
                <a:spcPct val="20000"/>
              </a:spcBef>
              <a:spcAft>
                <a:spcPct val="0"/>
              </a:spcAft>
              <a:buFontTx/>
              <a:buBlip>
                <a:blip r:embed="rId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0" eaLnBrk="0" fontAlgn="base" latinLnBrk="1" hangingPunct="0">
              <a:spcAft>
                <a:spcPct val="0"/>
              </a:spcAft>
              <a:buNone/>
            </a:pPr>
            <a:r>
              <a:rPr lang="en-US" altLang="zh-CN" sz="2400" dirty="0" smtClean="0">
                <a:latin typeface="+mn-ea"/>
              </a:rPr>
              <a:t>    </a:t>
            </a:r>
            <a:r>
              <a:rPr lang="zh-CN"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一个经典的形式化定义为：</a:t>
            </a:r>
            <a:endParaRPr lang="en-US"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endParaRPr>
          </a:p>
          <a:p>
            <a:pPr marL="0" lvl="1" indent="0">
              <a:buFont typeface="Arial" pitchFamily="34" charset="0"/>
              <a:buNone/>
            </a:pPr>
            <a:endParaRPr lang="en-US" altLang="zh-CN" sz="2400" dirty="0" smtClean="0">
              <a:latin typeface="+mn-ea"/>
            </a:endParaRPr>
          </a:p>
          <a:p>
            <a:pPr marL="0" lvl="1" indent="0" defTabSz="0" eaLnBrk="0" fontAlgn="base" latinLnBrk="1" hangingPunct="0">
              <a:spcAft>
                <a:spcPct val="0"/>
              </a:spcAft>
              <a:buNone/>
            </a:pPr>
            <a:r>
              <a:rPr lang="zh-CN" altLang="zh-CN" sz="2400" dirty="0" smtClean="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其中</a:t>
            </a:r>
            <a:r>
              <a:rPr lang="zh-CN"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a:t>
            </a:r>
            <a:r>
              <a:rPr lang="en-US"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P</a:t>
            </a:r>
            <a:r>
              <a:rPr lang="zh-CN"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表示性能，</a:t>
            </a:r>
            <a:r>
              <a:rPr lang="en-US"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T</a:t>
            </a:r>
            <a:r>
              <a:rPr lang="zh-CN"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表示任务，</a:t>
            </a:r>
            <a:r>
              <a:rPr lang="en-US"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E</a:t>
            </a:r>
            <a:r>
              <a:rPr lang="zh-CN"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表示经验。即一个计算机程序在</a:t>
            </a:r>
            <a:r>
              <a:rPr lang="en-US"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T</a:t>
            </a:r>
            <a:r>
              <a:rPr lang="zh-CN"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上以</a:t>
            </a:r>
            <a:r>
              <a:rPr lang="en-US"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P</a:t>
            </a:r>
            <a:r>
              <a:rPr lang="zh-CN"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衡量的性能随着经验</a:t>
            </a:r>
            <a:r>
              <a:rPr lang="en-US"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E</a:t>
            </a:r>
            <a:r>
              <a:rPr lang="zh-CN"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而自我完善，这个过程称为计算机程序在从经验</a:t>
            </a:r>
            <a:r>
              <a:rPr lang="en-US"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E</a:t>
            </a:r>
            <a:r>
              <a:rPr lang="zh-CN" altLang="zh-CN"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rPr>
              <a:t>中学习。</a:t>
            </a:r>
            <a:endParaRPr lang="zh-CN" altLang="en-US" sz="2400" dirty="0">
              <a:latin typeface="Calibri" panose="020F0502020204030204" pitchFamily="34" charset="0"/>
              <a:ea typeface="华文新魏" panose="02010800040101010101" pitchFamily="2" charset="-122"/>
              <a:cs typeface="Times New Roman" panose="02020603050405020304" pitchFamily="18" charset="0"/>
              <a:sym typeface="仿宋_GB2312" pitchFamily="1"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230735120"/>
              </p:ext>
            </p:extLst>
          </p:nvPr>
        </p:nvGraphicFramePr>
        <p:xfrm>
          <a:off x="3563888" y="3717032"/>
          <a:ext cx="1625324" cy="432048"/>
        </p:xfrm>
        <a:graphic>
          <a:graphicData uri="http://schemas.openxmlformats.org/presentationml/2006/ole">
            <mc:AlternateContent xmlns:mc="http://schemas.openxmlformats.org/markup-compatibility/2006">
              <mc:Choice xmlns:v="urn:schemas-microsoft-com:vml" Requires="v">
                <p:oleObj spid="_x0000_s11288" name="Equation" r:id="rId4" imgW="1002960" imgH="266400" progId="Equation.DSMT4">
                  <p:embed/>
                </p:oleObj>
              </mc:Choice>
              <mc:Fallback>
                <p:oleObj name="Equation" r:id="rId4" imgW="1002960" imgH="266400" progId="Equation.DSMT4">
                  <p:embed/>
                  <p:pic>
                    <p:nvPicPr>
                      <p:cNvPr id="0" name=""/>
                      <p:cNvPicPr/>
                      <p:nvPr/>
                    </p:nvPicPr>
                    <p:blipFill>
                      <a:blip r:embed="rId5"/>
                      <a:stretch>
                        <a:fillRect/>
                      </a:stretch>
                    </p:blipFill>
                    <p:spPr>
                      <a:xfrm>
                        <a:off x="3563888" y="3717032"/>
                        <a:ext cx="1625324" cy="432048"/>
                      </a:xfrm>
                      <a:prstGeom prst="rect">
                        <a:avLst/>
                      </a:prstGeom>
                    </p:spPr>
                  </p:pic>
                </p:oleObj>
              </mc:Fallback>
            </mc:AlternateContent>
          </a:graphicData>
        </a:graphic>
      </p:graphicFrame>
    </p:spTree>
    <p:extLst>
      <p:ext uri="{BB962C8B-B14F-4D97-AF65-F5344CB8AC3E}">
        <p14:creationId xmlns:p14="http://schemas.microsoft.com/office/powerpoint/2010/main" val="4942611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3</a:t>
            </a:r>
            <a:r>
              <a:rPr lang="zh-CN" altLang="en-US" sz="2800" dirty="0" smtClean="0"/>
              <a:t>）</a:t>
            </a:r>
            <a:endParaRPr lang="zh-CN" altLang="en-US" sz="2800" dirty="0"/>
          </a:p>
        </p:txBody>
      </p:sp>
      <p:sp>
        <p:nvSpPr>
          <p:cNvPr id="3" name="内容占位符 2"/>
          <p:cNvSpPr>
            <a:spLocks noGrp="1"/>
          </p:cNvSpPr>
          <p:nvPr>
            <p:ph idx="1"/>
          </p:nvPr>
        </p:nvSpPr>
        <p:spPr>
          <a:xfrm>
            <a:off x="251520" y="836713"/>
            <a:ext cx="8435280" cy="1728192"/>
          </a:xfrm>
        </p:spPr>
        <p:txBody>
          <a:bodyPr/>
          <a:lstStyle/>
          <a:p>
            <a:pPr marL="0" indent="0">
              <a:buNone/>
            </a:pPr>
            <a:r>
              <a:rPr lang="zh-CN" altLang="zh-CN" b="1" dirty="0"/>
              <a:t>规则</a:t>
            </a:r>
            <a:r>
              <a:rPr lang="zh-CN" altLang="zh-CN" b="1" dirty="0" smtClean="0"/>
              <a:t>提取</a:t>
            </a:r>
            <a:endParaRPr lang="en-US" altLang="zh-CN" b="1" dirty="0" smtClean="0"/>
          </a:p>
          <a:p>
            <a:pPr marL="0" indent="0">
              <a:buNone/>
            </a:pPr>
            <a:r>
              <a:rPr lang="en-US" altLang="zh-CN" sz="2400" dirty="0" smtClean="0">
                <a:latin typeface="+mn-ea"/>
                <a:ea typeface="+mn-ea"/>
              </a:rPr>
              <a:t>   </a:t>
            </a:r>
            <a:r>
              <a:rPr lang="zh-CN" altLang="zh-CN" sz="2400" dirty="0" smtClean="0">
                <a:latin typeface="+mn-ea"/>
                <a:ea typeface="+mn-ea"/>
              </a:rPr>
              <a:t>电池</a:t>
            </a:r>
            <a:r>
              <a:rPr lang="zh-CN" altLang="zh-CN" sz="2400" dirty="0">
                <a:latin typeface="+mn-ea"/>
                <a:ea typeface="+mn-ea"/>
              </a:rPr>
              <a:t>配方性能与各测试数据往往存在某种必然的联系，人工统计难以发现。使用决策树对经过正反例划分后的样本数据进行分析，可以挖掘出性能与数据的必然</a:t>
            </a:r>
            <a:r>
              <a:rPr lang="zh-CN" altLang="zh-CN" sz="2400" dirty="0" smtClean="0">
                <a:latin typeface="+mn-ea"/>
                <a:ea typeface="+mn-ea"/>
              </a:rPr>
              <a:t>联系。</a:t>
            </a:r>
            <a:endParaRPr lang="zh-CN" altLang="zh-CN" sz="2400" dirty="0">
              <a:latin typeface="+mn-ea"/>
              <a:ea typeface="+mn-ea"/>
            </a:endParaRPr>
          </a:p>
          <a:p>
            <a:pPr marL="0" indent="0">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079646966"/>
              </p:ext>
            </p:extLst>
          </p:nvPr>
        </p:nvGraphicFramePr>
        <p:xfrm>
          <a:off x="-589676" y="2604668"/>
          <a:ext cx="9541539" cy="2984572"/>
        </p:xfrm>
        <a:graphic>
          <a:graphicData uri="http://schemas.openxmlformats.org/presentationml/2006/ole">
            <mc:AlternateContent xmlns:mc="http://schemas.openxmlformats.org/markup-compatibility/2006">
              <mc:Choice xmlns:v="urn:schemas-microsoft-com:vml" Requires="v">
                <p:oleObj spid="_x0000_s28688" name="Visio" r:id="rId4" imgW="13963391" imgH="4152856" progId="Visio.Drawing.15">
                  <p:embed/>
                </p:oleObj>
              </mc:Choice>
              <mc:Fallback>
                <p:oleObj name="Visio" r:id="rId4" imgW="13963391" imgH="4152856" progId="Visio.Drawing.15">
                  <p:embed/>
                  <p:pic>
                    <p:nvPicPr>
                      <p:cNvPr id="0" name="Object 1"/>
                      <p:cNvPicPr>
                        <a:picLocks noChangeAspect="1" noChangeArrowheads="1"/>
                      </p:cNvPicPr>
                      <p:nvPr/>
                    </p:nvPicPr>
                    <p:blipFill>
                      <a:blip r:embed="rId5"/>
                      <a:srcRect/>
                      <a:stretch>
                        <a:fillRect/>
                      </a:stretch>
                    </p:blipFill>
                    <p:spPr bwMode="auto">
                      <a:xfrm>
                        <a:off x="-589676" y="2604668"/>
                        <a:ext cx="9541539" cy="2984572"/>
                      </a:xfrm>
                      <a:prstGeom prst="rect">
                        <a:avLst/>
                      </a:prstGeom>
                      <a:noFill/>
                    </p:spPr>
                  </p:pic>
                </p:oleObj>
              </mc:Fallback>
            </mc:AlternateContent>
          </a:graphicData>
        </a:graphic>
      </p:graphicFrame>
    </p:spTree>
    <p:extLst>
      <p:ext uri="{BB962C8B-B14F-4D97-AF65-F5344CB8AC3E}">
        <p14:creationId xmlns:p14="http://schemas.microsoft.com/office/powerpoint/2010/main" val="1472861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en-US" sz="2800" dirty="0"/>
              <a:t>基于机器学习的电解液配方优化设计</a:t>
            </a:r>
            <a:r>
              <a:rPr lang="zh-CN" altLang="en-US" sz="2800" dirty="0" smtClean="0"/>
              <a:t>（</a:t>
            </a:r>
            <a:r>
              <a:rPr lang="en-US" altLang="zh-CN" sz="2800" dirty="0" smtClean="0"/>
              <a:t>4</a:t>
            </a:r>
            <a:r>
              <a:rPr lang="zh-CN" altLang="en-US" sz="2800" dirty="0" smtClean="0"/>
              <a:t>）</a:t>
            </a:r>
            <a:endParaRPr lang="zh-CN" altLang="en-US" sz="2800" dirty="0"/>
          </a:p>
        </p:txBody>
      </p:sp>
      <p:sp>
        <p:nvSpPr>
          <p:cNvPr id="3" name="内容占位符 2"/>
          <p:cNvSpPr>
            <a:spLocks noGrp="1"/>
          </p:cNvSpPr>
          <p:nvPr>
            <p:ph idx="1"/>
          </p:nvPr>
        </p:nvSpPr>
        <p:spPr>
          <a:xfrm>
            <a:off x="251520" y="836713"/>
            <a:ext cx="8435280" cy="2088232"/>
          </a:xfrm>
        </p:spPr>
        <p:txBody>
          <a:bodyPr/>
          <a:lstStyle/>
          <a:p>
            <a:pPr marL="0" lvl="0" indent="0">
              <a:buNone/>
            </a:pPr>
            <a:r>
              <a:rPr lang="zh-CN" altLang="zh-CN" b="1" dirty="0"/>
              <a:t>性能预测</a:t>
            </a:r>
            <a:endParaRPr lang="zh-CN" altLang="zh-CN" dirty="0"/>
          </a:p>
          <a:p>
            <a:pPr marL="0" indent="0">
              <a:buNone/>
            </a:pPr>
            <a:r>
              <a:rPr lang="zh-CN" altLang="en-US" sz="2400" dirty="0">
                <a:latin typeface="+mn-ea"/>
                <a:ea typeface="+mn-ea"/>
              </a:rPr>
              <a:t>传统的电池性能（循环次数、日历寿命等）测试，需要进行大量实验次数，耗费较高的实验成本。为减少实验次数，降低实验成本，采用多项式拟合方法，建立不同的回归方程，以较少的实验次数预测完整的实验</a:t>
            </a:r>
            <a:r>
              <a:rPr lang="zh-CN" altLang="en-US" sz="2400" dirty="0" smtClean="0">
                <a:latin typeface="+mn-ea"/>
                <a:ea typeface="+mn-ea"/>
              </a:rPr>
              <a:t>结果。</a:t>
            </a:r>
            <a:endParaRPr lang="zh-CN" altLang="en-US" sz="2400" dirty="0">
              <a:latin typeface="+mn-ea"/>
              <a:ea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59569547"/>
              </p:ext>
            </p:extLst>
          </p:nvPr>
        </p:nvGraphicFramePr>
        <p:xfrm>
          <a:off x="145225" y="2964708"/>
          <a:ext cx="8939038" cy="3200596"/>
        </p:xfrm>
        <a:graphic>
          <a:graphicData uri="http://schemas.openxmlformats.org/presentationml/2006/ole">
            <mc:AlternateContent xmlns:mc="http://schemas.openxmlformats.org/markup-compatibility/2006">
              <mc:Choice xmlns:v="urn:schemas-microsoft-com:vml" Requires="v">
                <p:oleObj spid="_x0000_s29712" name="Visio" r:id="rId4" imgW="9210878" imgH="3295408" progId="Visio.Drawing.15">
                  <p:embed/>
                </p:oleObj>
              </mc:Choice>
              <mc:Fallback>
                <p:oleObj name="Visio" r:id="rId4" imgW="9210878" imgH="3295408" progId="Visio.Drawing.15">
                  <p:embed/>
                  <p:pic>
                    <p:nvPicPr>
                      <p:cNvPr id="0" name="Object 1"/>
                      <p:cNvPicPr>
                        <a:picLocks noChangeAspect="1" noChangeArrowheads="1"/>
                      </p:cNvPicPr>
                      <p:nvPr/>
                    </p:nvPicPr>
                    <p:blipFill>
                      <a:blip r:embed="rId5"/>
                      <a:srcRect/>
                      <a:stretch>
                        <a:fillRect/>
                      </a:stretch>
                    </p:blipFill>
                    <p:spPr bwMode="auto">
                      <a:xfrm>
                        <a:off x="145225" y="2964708"/>
                        <a:ext cx="8939038" cy="3200596"/>
                      </a:xfrm>
                      <a:prstGeom prst="rect">
                        <a:avLst/>
                      </a:prstGeom>
                      <a:noFill/>
                    </p:spPr>
                  </p:pic>
                </p:oleObj>
              </mc:Fallback>
            </mc:AlternateContent>
          </a:graphicData>
        </a:graphic>
      </p:graphicFrame>
    </p:spTree>
    <p:extLst>
      <p:ext uri="{BB962C8B-B14F-4D97-AF65-F5344CB8AC3E}">
        <p14:creationId xmlns:p14="http://schemas.microsoft.com/office/powerpoint/2010/main" val="30911733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smtClean="0">
                <a:solidFill>
                  <a:srgbClr val="0033CC"/>
                </a:solidFill>
                <a:latin typeface="微软雅黑" panose="020B0503020204020204" pitchFamily="34" charset="-122"/>
                <a:ea typeface="微软雅黑" panose="020B0503020204020204" pitchFamily="34" charset="-122"/>
              </a:rPr>
              <a:t>内容索引</a:t>
            </a:r>
            <a:endParaRPr lang="zh-CN" altLang="zh-CN" dirty="0" smtClean="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130107916"/>
              </p:ext>
            </p:extLst>
          </p:nvPr>
        </p:nvGraphicFramePr>
        <p:xfrm>
          <a:off x="942917" y="1052736"/>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20455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zh-CN" sz="2400" dirty="0">
                <a:solidFill>
                  <a:srgbClr val="FF0000"/>
                </a:solidFill>
                <a:effectLst/>
              </a:rPr>
              <a:t>基于</a:t>
            </a:r>
            <a:r>
              <a:rPr lang="zh-CN" altLang="zh-CN" sz="2400" dirty="0" smtClean="0">
                <a:solidFill>
                  <a:srgbClr val="FF0000"/>
                </a:solidFill>
                <a:effectLst/>
              </a:rPr>
              <a:t>特征选择单晶高温合金</a:t>
            </a:r>
            <a:r>
              <a:rPr lang="zh-CN" altLang="zh-CN" sz="2400" dirty="0">
                <a:solidFill>
                  <a:srgbClr val="FF0000"/>
                </a:solidFill>
                <a:effectLst/>
              </a:rPr>
              <a:t>性能影响因素分析</a:t>
            </a:r>
            <a:endParaRPr lang="zh-CN" altLang="en-US" sz="2400" dirty="0">
              <a:solidFill>
                <a:srgbClr val="FF0000"/>
              </a:solidFill>
            </a:endParaRPr>
          </a:p>
        </p:txBody>
      </p:sp>
      <p:graphicFrame>
        <p:nvGraphicFramePr>
          <p:cNvPr id="4" name="图示 3"/>
          <p:cNvGraphicFramePr/>
          <p:nvPr>
            <p:extLst>
              <p:ext uri="{D42A27DB-BD31-4B8C-83A1-F6EECF244321}">
                <p14:modId xmlns:p14="http://schemas.microsoft.com/office/powerpoint/2010/main" val="3370325725"/>
              </p:ext>
            </p:extLst>
          </p:nvPr>
        </p:nvGraphicFramePr>
        <p:xfrm>
          <a:off x="179512" y="1309216"/>
          <a:ext cx="3384376" cy="4496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80143120"/>
              </p:ext>
            </p:extLst>
          </p:nvPr>
        </p:nvGraphicFramePr>
        <p:xfrm>
          <a:off x="3579812" y="1124744"/>
          <a:ext cx="5564188" cy="4929188"/>
        </p:xfrm>
        <a:graphic>
          <a:graphicData uri="http://schemas.openxmlformats.org/presentationml/2006/ole">
            <mc:AlternateContent xmlns:mc="http://schemas.openxmlformats.org/markup-compatibility/2006">
              <mc:Choice xmlns:v="urn:schemas-microsoft-com:vml" Requires="v">
                <p:oleObj spid="_x0000_s30728" name="Visio" r:id="rId9" imgW="8648626" imgH="7153330" progId="Visio.Drawing.15">
                  <p:embed/>
                </p:oleObj>
              </mc:Choice>
              <mc:Fallback>
                <p:oleObj name="Visio" r:id="rId9" imgW="8648626" imgH="7153330" progId="Visio.Drawing.15">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9812" y="1124744"/>
                        <a:ext cx="5564188"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675642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rmAutofit/>
          </a:bodyPr>
          <a:lstStyle/>
          <a:p>
            <a:r>
              <a:rPr lang="zh-CN" altLang="zh-CN" sz="2800" dirty="0">
                <a:solidFill>
                  <a:srgbClr val="FF0000"/>
                </a:solidFill>
                <a:effectLst/>
              </a:rPr>
              <a:t>基于集成</a:t>
            </a:r>
            <a:r>
              <a:rPr lang="zh-CN" altLang="zh-CN" sz="2800" dirty="0" smtClean="0">
                <a:solidFill>
                  <a:srgbClr val="FF0000"/>
                </a:solidFill>
                <a:effectLst/>
              </a:rPr>
              <a:t>学习单晶</a:t>
            </a:r>
            <a:r>
              <a:rPr lang="zh-CN" altLang="zh-CN" sz="2800" dirty="0">
                <a:solidFill>
                  <a:srgbClr val="FF0000"/>
                </a:solidFill>
                <a:effectLst/>
              </a:rPr>
              <a:t>高温合金性能预测方法</a:t>
            </a:r>
            <a:endParaRPr lang="zh-CN" altLang="en-US" sz="2800" dirty="0">
              <a:solidFill>
                <a:srgbClr val="FF0000"/>
              </a:solidFill>
            </a:endParaRPr>
          </a:p>
        </p:txBody>
      </p:sp>
      <p:sp>
        <p:nvSpPr>
          <p:cNvPr id="6" name="内容占位符 2"/>
          <p:cNvSpPr txBox="1">
            <a:spLocks/>
          </p:cNvSpPr>
          <p:nvPr/>
        </p:nvSpPr>
        <p:spPr>
          <a:xfrm>
            <a:off x="251520" y="1484784"/>
            <a:ext cx="8435280" cy="1728192"/>
          </a:xfrm>
          <a:prstGeom prst="rect">
            <a:avLst/>
          </a:prstGeom>
        </p:spPr>
        <p:txBody>
          <a:bodyPr vert="horz" lIns="91440" tIns="45720" rIns="91440" bIns="45720" rtlCol="0">
            <a:normAutofit/>
          </a:bodyPr>
          <a:lstStyle>
            <a:lvl1pPr marL="457200" indent="-457200" algn="l" defTabSz="0" rtl="0" eaLnBrk="0" fontAlgn="base" latinLnBrk="1" hangingPunct="0">
              <a:spcBef>
                <a:spcPct val="20000"/>
              </a:spcBef>
              <a:spcAft>
                <a:spcPct val="0"/>
              </a:spcAft>
              <a:buFontTx/>
              <a:buBlip>
                <a:blip r:embed="rId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 </a:t>
            </a:r>
            <a:r>
              <a:rPr lang="en-US" altLang="zh-CN" dirty="0" smtClean="0"/>
              <a:t>        </a:t>
            </a:r>
            <a:r>
              <a:rPr lang="zh-CN" altLang="zh-CN" dirty="0" smtClean="0"/>
              <a:t>为了</a:t>
            </a:r>
            <a:r>
              <a:rPr lang="zh-CN" altLang="zh-CN" dirty="0"/>
              <a:t>进一步提高高温合金材料的性能预测准确率，本团队拟利用集成学习的思想，完成对单晶高温合金性能预测方法的建模。</a:t>
            </a:r>
            <a:endParaRPr lang="zh-CN" alt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554691887"/>
              </p:ext>
            </p:extLst>
          </p:nvPr>
        </p:nvGraphicFramePr>
        <p:xfrm>
          <a:off x="539552" y="3212976"/>
          <a:ext cx="7489459" cy="2088232"/>
        </p:xfrm>
        <a:graphic>
          <a:graphicData uri="http://schemas.openxmlformats.org/presentationml/2006/ole">
            <mc:AlternateContent xmlns:mc="http://schemas.openxmlformats.org/markup-compatibility/2006">
              <mc:Choice xmlns:v="urn:schemas-microsoft-com:vml" Requires="v">
                <p:oleObj spid="_x0000_s32771" name="Visio" r:id="rId4" imgW="10098380" imgH="2616628" progId="Visio.Drawing.11">
                  <p:embed/>
                </p:oleObj>
              </mc:Choice>
              <mc:Fallback>
                <p:oleObj name="Visio" r:id="rId4" imgW="10098380" imgH="261662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3212976"/>
                        <a:ext cx="7489459" cy="2088232"/>
                      </a:xfrm>
                      <a:prstGeom prst="rect">
                        <a:avLst/>
                      </a:prstGeom>
                      <a:noFill/>
                    </p:spPr>
                  </p:pic>
                </p:oleObj>
              </mc:Fallback>
            </mc:AlternateContent>
          </a:graphicData>
        </a:graphic>
      </p:graphicFrame>
    </p:spTree>
    <p:extLst>
      <p:ext uri="{BB962C8B-B14F-4D97-AF65-F5344CB8AC3E}">
        <p14:creationId xmlns:p14="http://schemas.microsoft.com/office/powerpoint/2010/main" val="22306877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noAutofit/>
          </a:bodyPr>
          <a:lstStyle/>
          <a:p>
            <a:r>
              <a:rPr lang="zh-CN" altLang="en-US" sz="2400" dirty="0">
                <a:solidFill>
                  <a:srgbClr val="FF0000"/>
                </a:solidFill>
              </a:rPr>
              <a:t>可解释性机器学习</a:t>
            </a:r>
            <a:r>
              <a:rPr lang="zh-CN" altLang="en-US" sz="2400" dirty="0" smtClean="0">
                <a:solidFill>
                  <a:srgbClr val="FF0000"/>
                </a:solidFill>
              </a:rPr>
              <a:t>方法在</a:t>
            </a:r>
            <a:r>
              <a:rPr lang="zh-CN" altLang="en-US" sz="2400" dirty="0">
                <a:solidFill>
                  <a:srgbClr val="FF0000"/>
                </a:solidFill>
              </a:rPr>
              <a:t>单晶高温合金中的应用</a:t>
            </a:r>
          </a:p>
        </p:txBody>
      </p:sp>
      <p:sp>
        <p:nvSpPr>
          <p:cNvPr id="4" name="立方体 3"/>
          <p:cNvSpPr/>
          <p:nvPr/>
        </p:nvSpPr>
        <p:spPr>
          <a:xfrm>
            <a:off x="3492500" y="1125538"/>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a:p>
        </p:txBody>
      </p:sp>
      <p:sp>
        <p:nvSpPr>
          <p:cNvPr id="5" name="右箭头 4"/>
          <p:cNvSpPr/>
          <p:nvPr/>
        </p:nvSpPr>
        <p:spPr>
          <a:xfrm>
            <a:off x="2339975"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右箭头 5"/>
          <p:cNvSpPr/>
          <p:nvPr/>
        </p:nvSpPr>
        <p:spPr>
          <a:xfrm>
            <a:off x="5435600"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文本框 9"/>
          <p:cNvSpPr txBox="1">
            <a:spLocks noChangeArrowheads="1"/>
          </p:cNvSpPr>
          <p:nvPr/>
        </p:nvSpPr>
        <p:spPr bwMode="auto">
          <a:xfrm>
            <a:off x="1238233" y="1484313"/>
            <a:ext cx="9557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latinLnBrk="0">
              <a:spcBef>
                <a:spcPct val="0"/>
              </a:spcBef>
              <a:buFontTx/>
              <a:buNone/>
            </a:pPr>
            <a:r>
              <a:rPr lang="zh-CN" altLang="en-US" sz="2400" dirty="0" smtClean="0">
                <a:latin typeface="Calibri" pitchFamily="34" charset="0"/>
                <a:ea typeface="宋体" pitchFamily="2" charset="-122"/>
              </a:rPr>
              <a:t>属性</a:t>
            </a:r>
            <a:r>
              <a:rPr lang="en-US" altLang="zh-CN" sz="2400" dirty="0" smtClean="0">
                <a:latin typeface="Calibri" pitchFamily="34" charset="0"/>
                <a:ea typeface="宋体" pitchFamily="2" charset="-122"/>
              </a:rPr>
              <a:t>1</a:t>
            </a:r>
          </a:p>
          <a:p>
            <a:pPr algn="ctr" latinLnBrk="0">
              <a:spcBef>
                <a:spcPct val="0"/>
              </a:spcBef>
              <a:buFontTx/>
              <a:buNone/>
            </a:pPr>
            <a:r>
              <a:rPr lang="zh-CN" altLang="en-US" sz="2400" dirty="0" smtClean="0">
                <a:latin typeface="Calibri" pitchFamily="34" charset="0"/>
                <a:ea typeface="宋体" pitchFamily="2" charset="-122"/>
              </a:rPr>
              <a:t>属性</a:t>
            </a:r>
            <a:r>
              <a:rPr lang="en-US" altLang="zh-CN" sz="2400" dirty="0" smtClean="0">
                <a:latin typeface="Calibri" pitchFamily="34" charset="0"/>
                <a:ea typeface="宋体" pitchFamily="2" charset="-122"/>
              </a:rPr>
              <a:t>2</a:t>
            </a:r>
          </a:p>
          <a:p>
            <a:pPr algn="ctr" latinLnBrk="0">
              <a:spcBef>
                <a:spcPct val="0"/>
              </a:spcBef>
              <a:buFontTx/>
              <a:buNone/>
            </a:pPr>
            <a:r>
              <a:rPr lang="en-US" altLang="zh-CN" sz="2400" dirty="0" smtClean="0">
                <a:latin typeface="Calibri" pitchFamily="34" charset="0"/>
                <a:ea typeface="宋体" pitchFamily="2" charset="-122"/>
              </a:rPr>
              <a:t>……</a:t>
            </a:r>
            <a:endParaRPr lang="en-US" altLang="zh-CN" sz="2400" b="1" dirty="0">
              <a:latin typeface="Calibri" pitchFamily="34" charset="0"/>
              <a:ea typeface="宋体" pitchFamily="2" charset="-122"/>
            </a:endParaRPr>
          </a:p>
          <a:p>
            <a:pPr algn="ctr" latinLnBrk="0">
              <a:spcBef>
                <a:spcPct val="0"/>
              </a:spcBef>
              <a:buFontTx/>
              <a:buNone/>
            </a:pPr>
            <a:endParaRPr lang="zh-CN" altLang="en-US" sz="1800" dirty="0">
              <a:latin typeface="Calibri" pitchFamily="34" charset="0"/>
              <a:ea typeface="宋体" pitchFamily="2" charset="-122"/>
            </a:endParaRPr>
          </a:p>
        </p:txBody>
      </p:sp>
      <p:sp>
        <p:nvSpPr>
          <p:cNvPr id="8" name="文本框 10"/>
          <p:cNvSpPr txBox="1">
            <a:spLocks noChangeArrowheads="1"/>
          </p:cNvSpPr>
          <p:nvPr/>
        </p:nvSpPr>
        <p:spPr bwMode="auto">
          <a:xfrm>
            <a:off x="6519051" y="1676400"/>
            <a:ext cx="9557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latinLnBrk="0">
              <a:spcBef>
                <a:spcPct val="0"/>
              </a:spcBef>
              <a:buFontTx/>
              <a:buNone/>
            </a:pPr>
            <a:r>
              <a:rPr lang="zh-CN" altLang="en-US" sz="2400" dirty="0" smtClean="0">
                <a:latin typeface="Calibri" pitchFamily="34" charset="0"/>
                <a:ea typeface="宋体" pitchFamily="2" charset="-122"/>
              </a:rPr>
              <a:t>结论</a:t>
            </a:r>
            <a:r>
              <a:rPr lang="en-US" altLang="zh-CN" sz="2400" dirty="0" smtClean="0">
                <a:latin typeface="Calibri" pitchFamily="34" charset="0"/>
                <a:ea typeface="宋体" pitchFamily="2" charset="-122"/>
              </a:rPr>
              <a:t>1</a:t>
            </a:r>
          </a:p>
          <a:p>
            <a:pPr algn="ctr" latinLnBrk="0">
              <a:spcBef>
                <a:spcPct val="0"/>
              </a:spcBef>
              <a:buFontTx/>
              <a:buNone/>
            </a:pPr>
            <a:r>
              <a:rPr lang="zh-CN" altLang="en-US" sz="2400" dirty="0" smtClean="0">
                <a:latin typeface="Calibri" pitchFamily="34" charset="0"/>
                <a:ea typeface="宋体" pitchFamily="2" charset="-122"/>
              </a:rPr>
              <a:t>结论</a:t>
            </a:r>
            <a:r>
              <a:rPr lang="en-US" altLang="zh-CN" sz="2400" dirty="0" smtClean="0">
                <a:latin typeface="Calibri" pitchFamily="34" charset="0"/>
                <a:ea typeface="宋体" pitchFamily="2" charset="-122"/>
              </a:rPr>
              <a:t>2</a:t>
            </a:r>
          </a:p>
          <a:p>
            <a:pPr algn="ctr" latinLnBrk="0">
              <a:spcBef>
                <a:spcPct val="0"/>
              </a:spcBef>
              <a:buFontTx/>
              <a:buNone/>
            </a:pPr>
            <a:r>
              <a:rPr lang="en-US" altLang="zh-CN" sz="2400" dirty="0">
                <a:latin typeface="Calibri" pitchFamily="34" charset="0"/>
                <a:ea typeface="宋体" pitchFamily="2" charset="-122"/>
              </a:rPr>
              <a:t>……</a:t>
            </a:r>
            <a:endParaRPr lang="zh-CN" altLang="en-US" sz="2400" dirty="0">
              <a:latin typeface="Calibri" pitchFamily="34" charset="0"/>
              <a:ea typeface="宋体" pitchFamily="2" charset="-122"/>
            </a:endParaRPr>
          </a:p>
        </p:txBody>
      </p:sp>
      <p:pic>
        <p:nvPicPr>
          <p:cNvPr id="9"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75"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a:grpSpLocks/>
          </p:cNvGrpSpPr>
          <p:nvPr/>
        </p:nvGrpSpPr>
        <p:grpSpPr bwMode="auto">
          <a:xfrm>
            <a:off x="3492500" y="3268662"/>
            <a:ext cx="4227513" cy="2519362"/>
            <a:chOff x="3492500" y="3268663"/>
            <a:chExt cx="4227445" cy="2519140"/>
          </a:xfrm>
        </p:grpSpPr>
        <p:sp>
          <p:nvSpPr>
            <p:cNvPr id="11" name="虚尾箭头 10"/>
            <p:cNvSpPr/>
            <p:nvPr/>
          </p:nvSpPr>
          <p:spPr bwMode="auto">
            <a:xfrm rot="5400000">
              <a:off x="4032259" y="3025761"/>
              <a:ext cx="503193" cy="1008046"/>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 name="文本框 13"/>
            <p:cNvSpPr txBox="1">
              <a:spLocks noChangeArrowheads="1"/>
            </p:cNvSpPr>
            <p:nvPr/>
          </p:nvSpPr>
          <p:spPr bwMode="auto">
            <a:xfrm>
              <a:off x="4895850" y="3268663"/>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zh-CN" altLang="en-US" sz="2400">
                  <a:latin typeface="Calibri" pitchFamily="34" charset="0"/>
                  <a:ea typeface="宋体" pitchFamily="2" charset="-122"/>
                </a:rPr>
                <a:t>规则学习与抽取</a:t>
              </a:r>
            </a:p>
          </p:txBody>
        </p:sp>
        <p:sp>
          <p:nvSpPr>
            <p:cNvPr id="13" name="立方体 12"/>
            <p:cNvSpPr/>
            <p:nvPr/>
          </p:nvSpPr>
          <p:spPr bwMode="auto">
            <a:xfrm>
              <a:off x="3492500" y="3916306"/>
              <a:ext cx="1800196" cy="1871497"/>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pic>
          <p:nvPicPr>
            <p:cNvPr id="14"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43313" y="4505325"/>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左大括号 14"/>
            <p:cNvSpPr/>
            <p:nvPr/>
          </p:nvSpPr>
          <p:spPr>
            <a:xfrm>
              <a:off x="5435569" y="3916306"/>
              <a:ext cx="431793" cy="187149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TextBox 9"/>
            <p:cNvSpPr txBox="1">
              <a:spLocks noChangeArrowheads="1"/>
            </p:cNvSpPr>
            <p:nvPr/>
          </p:nvSpPr>
          <p:spPr bwMode="auto">
            <a:xfrm>
              <a:off x="5939631" y="4006741"/>
              <a:ext cx="1780314" cy="6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en-US" altLang="zh-CN" sz="1800" dirty="0">
                  <a:latin typeface="Calibri" pitchFamily="34" charset="0"/>
                  <a:ea typeface="宋体" pitchFamily="2" charset="-122"/>
                </a:rPr>
                <a:t>1</a:t>
              </a:r>
              <a:r>
                <a:rPr lang="zh-CN" altLang="en-US" sz="1800" dirty="0" smtClean="0">
                  <a:latin typeface="Calibri" pitchFamily="34" charset="0"/>
                  <a:ea typeface="宋体" pitchFamily="2" charset="-122"/>
                </a:rPr>
                <a:t>、基于云模型的学习</a:t>
              </a:r>
              <a:endParaRPr lang="zh-CN" altLang="en-US" sz="1800" dirty="0">
                <a:latin typeface="Calibri" pitchFamily="34" charset="0"/>
                <a:ea typeface="宋体" pitchFamily="2" charset="-122"/>
              </a:endParaRPr>
            </a:p>
          </p:txBody>
        </p:sp>
        <p:sp>
          <p:nvSpPr>
            <p:cNvPr id="17" name="TextBox 18"/>
            <p:cNvSpPr txBox="1">
              <a:spLocks noChangeArrowheads="1"/>
            </p:cNvSpPr>
            <p:nvPr/>
          </p:nvSpPr>
          <p:spPr bwMode="auto">
            <a:xfrm>
              <a:off x="5968139" y="5013023"/>
              <a:ext cx="1751806" cy="6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itchFamily="2" charset="-122"/>
                  <a:ea typeface="华文新魏" pitchFamily="2" charset="-122"/>
                  <a:sym typeface="仿宋_GB231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atinLnBrk="0">
                <a:spcBef>
                  <a:spcPct val="0"/>
                </a:spcBef>
                <a:buFontTx/>
                <a:buNone/>
              </a:pPr>
              <a:r>
                <a:rPr lang="en-US" altLang="zh-CN" sz="1800" dirty="0">
                  <a:latin typeface="Calibri" pitchFamily="34" charset="0"/>
                  <a:ea typeface="宋体" pitchFamily="2" charset="-122"/>
                </a:rPr>
                <a:t>2</a:t>
              </a:r>
              <a:r>
                <a:rPr lang="zh-CN" altLang="en-US" sz="1800" dirty="0">
                  <a:latin typeface="Calibri" pitchFamily="34" charset="0"/>
                  <a:ea typeface="宋体" pitchFamily="2" charset="-122"/>
                </a:rPr>
                <a:t>、</a:t>
              </a:r>
              <a:r>
                <a:rPr lang="zh-CN" altLang="en-US" sz="1800" dirty="0" smtClean="0">
                  <a:latin typeface="Calibri" pitchFamily="34" charset="0"/>
                  <a:ea typeface="宋体" pitchFamily="2" charset="-122"/>
                </a:rPr>
                <a:t>构建决策树</a:t>
              </a:r>
              <a:r>
                <a:rPr lang="zh-CN" altLang="en-US" sz="1800" dirty="0">
                  <a:latin typeface="Calibri" pitchFamily="34" charset="0"/>
                  <a:ea typeface="宋体" pitchFamily="2" charset="-122"/>
                </a:rPr>
                <a:t>并提取规则</a:t>
              </a:r>
            </a:p>
          </p:txBody>
        </p:sp>
      </p:grpSp>
    </p:spTree>
    <p:extLst>
      <p:ext uri="{BB962C8B-B14F-4D97-AF65-F5344CB8AC3E}">
        <p14:creationId xmlns:p14="http://schemas.microsoft.com/office/powerpoint/2010/main" val="103137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smtClean="0">
                <a:solidFill>
                  <a:srgbClr val="0033CC"/>
                </a:solidFill>
                <a:latin typeface="Times New Roman" panose="02020603050405020304" pitchFamily="18" charset="0"/>
                <a:cs typeface="Times New Roman" panose="02020603050405020304" pitchFamily="18" charset="0"/>
              </a:rPr>
              <a:t>谢谢！</a:t>
            </a:r>
            <a:endParaRPr lang="zh-CN" altLang="en-US" sz="3600" b="1" dirty="0">
              <a:solidFill>
                <a:srgbClr val="0033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64704"/>
          </a:xfrm>
        </p:spPr>
        <p:txBody>
          <a:bodyPr>
            <a:normAutofit/>
          </a:bodyPr>
          <a:lstStyle/>
          <a:p>
            <a:r>
              <a:rPr lang="zh-CN" altLang="en-US" dirty="0"/>
              <a:t>材料</a:t>
            </a:r>
            <a:r>
              <a:rPr lang="zh-CN" altLang="en-US" dirty="0" smtClean="0"/>
              <a:t>机器学习</a:t>
            </a:r>
            <a:r>
              <a:rPr lang="zh-CN" altLang="en-US" dirty="0"/>
              <a:t>问题</a:t>
            </a:r>
            <a:r>
              <a:rPr lang="zh-CN" altLang="en-US" dirty="0" smtClean="0"/>
              <a:t>形式化描述</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4125521349"/>
              </p:ext>
            </p:extLst>
          </p:nvPr>
        </p:nvGraphicFramePr>
        <p:xfrm>
          <a:off x="1356178" y="2438681"/>
          <a:ext cx="6225964" cy="414255"/>
        </p:xfrm>
        <a:graphic>
          <a:graphicData uri="http://schemas.openxmlformats.org/presentationml/2006/ole">
            <mc:AlternateContent xmlns:mc="http://schemas.openxmlformats.org/markup-compatibility/2006">
              <mc:Choice xmlns:v="urn:schemas-microsoft-com:vml" Requires="v">
                <p:oleObj spid="_x0000_s10268" name="Equation" r:id="rId4" imgW="3555720" imgH="266400" progId="Equation.DSMT4">
                  <p:embed/>
                </p:oleObj>
              </mc:Choice>
              <mc:Fallback>
                <p:oleObj name="Equation" r:id="rId4" imgW="3555720" imgH="266400" progId="Equation.DSMT4">
                  <p:embed/>
                  <p:pic>
                    <p:nvPicPr>
                      <p:cNvPr id="0" name=""/>
                      <p:cNvPicPr/>
                      <p:nvPr/>
                    </p:nvPicPr>
                    <p:blipFill>
                      <a:blip r:embed="rId5"/>
                      <a:stretch>
                        <a:fillRect/>
                      </a:stretch>
                    </p:blipFill>
                    <p:spPr>
                      <a:xfrm>
                        <a:off x="1356178" y="2438681"/>
                        <a:ext cx="6225964" cy="414255"/>
                      </a:xfrm>
                      <a:prstGeom prst="rect">
                        <a:avLst/>
                      </a:prstGeom>
                    </p:spPr>
                  </p:pic>
                </p:oleObj>
              </mc:Fallback>
            </mc:AlternateContent>
          </a:graphicData>
        </a:graphic>
      </p:graphicFrame>
      <p:sp>
        <p:nvSpPr>
          <p:cNvPr id="11" name="内容占位符 10"/>
          <p:cNvSpPr>
            <a:spLocks noGrp="1"/>
          </p:cNvSpPr>
          <p:nvPr>
            <p:ph idx="1"/>
          </p:nvPr>
        </p:nvSpPr>
        <p:spPr>
          <a:xfrm>
            <a:off x="251520" y="1124744"/>
            <a:ext cx="8435280" cy="964703"/>
          </a:xfrm>
        </p:spPr>
        <p:txBody>
          <a:bodyPr/>
          <a:lstStyle/>
          <a:p>
            <a:pPr marL="0" indent="0">
              <a:buNone/>
            </a:pPr>
            <a:r>
              <a:rPr lang="en-US" altLang="zh-CN" dirty="0" smtClean="0">
                <a:latin typeface="Calibri" panose="020F0502020204030204" pitchFamily="34" charset="0"/>
                <a:cs typeface="Times New Roman" panose="02020603050405020304" pitchFamily="18" charset="0"/>
              </a:rPr>
              <a:t>	        </a:t>
            </a:r>
            <a:r>
              <a:rPr lang="zh-CN" altLang="en-US" dirty="0">
                <a:latin typeface="Calibri" panose="020F0502020204030204" pitchFamily="34" charset="0"/>
                <a:cs typeface="Times New Roman" panose="02020603050405020304" pitchFamily="18" charset="0"/>
              </a:rPr>
              <a:t>综合目前已有的机器学习在材料科学中的各种应用实例，</a:t>
            </a:r>
            <a:r>
              <a:rPr lang="zh-CN" altLang="zh-CN" dirty="0">
                <a:latin typeface="Calibri" panose="020F0502020204030204" pitchFamily="34" charset="0"/>
                <a:cs typeface="Times New Roman" panose="02020603050405020304" pitchFamily="18" charset="0"/>
              </a:rPr>
              <a:t>材料机器学习系统大都遵循一个一般范式</a:t>
            </a:r>
            <a:r>
              <a:rPr lang="en-US" altLang="zh-CN" dirty="0">
                <a:latin typeface="Calibri" panose="020F0502020204030204" pitchFamily="34" charset="0"/>
                <a:cs typeface="Times New Roman" panose="02020603050405020304" pitchFamily="18" charset="0"/>
              </a:rPr>
              <a:t>:</a:t>
            </a:r>
            <a:endParaRPr lang="zh-CN" altLang="en-US" dirty="0">
              <a:latin typeface="Calibri" panose="020F0502020204030204" pitchFamily="34" charset="0"/>
              <a:cs typeface="Times New Roman" panose="02020603050405020304" pitchFamily="18" charset="0"/>
            </a:endParaRPr>
          </a:p>
        </p:txBody>
      </p:sp>
      <p:sp>
        <p:nvSpPr>
          <p:cNvPr id="12" name="内容占位符 10"/>
          <p:cNvSpPr txBox="1">
            <a:spLocks/>
          </p:cNvSpPr>
          <p:nvPr/>
        </p:nvSpPr>
        <p:spPr>
          <a:xfrm>
            <a:off x="251520" y="3112369"/>
            <a:ext cx="8435280" cy="964703"/>
          </a:xfrm>
          <a:prstGeom prst="rect">
            <a:avLst/>
          </a:prstGeom>
        </p:spPr>
        <p:txBody>
          <a:bodyPr vert="horz" lIns="91440" tIns="45720" rIns="91440" bIns="45720" rtlCol="0">
            <a:normAutofit/>
          </a:bodyPr>
          <a:lstStyle>
            <a:lvl1pPr marL="457200" indent="-457200" algn="l" defTabSz="0" rtl="0" eaLnBrk="0" fontAlgn="base" latinLnBrk="1" hangingPunct="0">
              <a:spcBef>
                <a:spcPct val="20000"/>
              </a:spcBef>
              <a:spcAft>
                <a:spcPct val="0"/>
              </a:spcAft>
              <a:buFontTx/>
              <a:buBlip>
                <a:blip r:embed="rId6"/>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zh-CN" altLang="en-US" dirty="0" smtClean="0">
                <a:latin typeface="Calibri" panose="020F0502020204030204" pitchFamily="34" charset="0"/>
                <a:cs typeface="Times New Roman" panose="02020603050405020304" pitchFamily="18" charset="0"/>
              </a:rPr>
              <a:t>	        其中，</a:t>
            </a:r>
            <a:r>
              <a:rPr lang="en-US" altLang="zh-CN" dirty="0" smtClean="0">
                <a:latin typeface="Times New Roman" panose="02020603050405020304" pitchFamily="18" charset="0"/>
                <a:cs typeface="Times New Roman" panose="02020603050405020304" pitchFamily="18" charset="0"/>
              </a:rPr>
              <a:t>Goal</a:t>
            </a:r>
            <a:r>
              <a:rPr lang="zh-CN" altLang="en-US" dirty="0" smtClean="0">
                <a:latin typeface="Calibri" panose="020F0502020204030204" pitchFamily="34" charset="0"/>
                <a:cs typeface="Times New Roman" panose="02020603050405020304" pitchFamily="18" charset="0"/>
              </a:rPr>
              <a:t>为目标，</a:t>
            </a:r>
            <a:r>
              <a:rPr lang="en-US" altLang="zh-CN" dirty="0" smtClean="0">
                <a:latin typeface="Times New Roman" panose="02020603050405020304" pitchFamily="18" charset="0"/>
                <a:cs typeface="Times New Roman" panose="02020603050405020304" pitchFamily="18" charset="0"/>
              </a:rPr>
              <a:t>Samples</a:t>
            </a:r>
            <a:r>
              <a:rPr lang="zh-CN" altLang="en-US" dirty="0" smtClean="0">
                <a:latin typeface="Calibri" panose="020F0502020204030204" pitchFamily="34" charset="0"/>
                <a:cs typeface="Times New Roman" panose="02020603050405020304" pitchFamily="18" charset="0"/>
              </a:rPr>
              <a:t>为样本，</a:t>
            </a:r>
            <a:r>
              <a:rPr lang="en-US" altLang="zh-CN" dirty="0" smtClean="0">
                <a:latin typeface="Times New Roman" panose="02020603050405020304" pitchFamily="18" charset="0"/>
                <a:cs typeface="Times New Roman" panose="02020603050405020304" pitchFamily="18" charset="0"/>
              </a:rPr>
              <a:t>Model</a:t>
            </a:r>
            <a:r>
              <a:rPr lang="zh-CN" altLang="en-US" dirty="0" smtClean="0">
                <a:latin typeface="Calibri" panose="020F0502020204030204" pitchFamily="34" charset="0"/>
                <a:cs typeface="Times New Roman" panose="02020603050405020304" pitchFamily="18" charset="0"/>
              </a:rPr>
              <a:t>为模型，</a:t>
            </a:r>
            <a:r>
              <a:rPr lang="en-US" altLang="zh-CN" dirty="0" smtClean="0">
                <a:latin typeface="Times New Roman" panose="02020603050405020304" pitchFamily="18" charset="0"/>
                <a:cs typeface="Times New Roman" panose="02020603050405020304" pitchFamily="18" charset="0"/>
              </a:rPr>
              <a:t>Knowledge</a:t>
            </a:r>
            <a:r>
              <a:rPr lang="zh-CN" altLang="en-US" dirty="0" smtClean="0">
                <a:latin typeface="Calibri" panose="020F0502020204030204" pitchFamily="34" charset="0"/>
                <a:cs typeface="Times New Roman" panose="02020603050405020304" pitchFamily="18" charset="0"/>
              </a:rPr>
              <a:t>为知识。</a:t>
            </a:r>
            <a:endParaRPr lang="zh-CN" altLang="en-US" dirty="0"/>
          </a:p>
        </p:txBody>
      </p:sp>
    </p:spTree>
    <p:extLst>
      <p:ext uri="{BB962C8B-B14F-4D97-AF65-F5344CB8AC3E}">
        <p14:creationId xmlns:p14="http://schemas.microsoft.com/office/powerpoint/2010/main" val="3845279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smtClean="0"/>
              <a:t>材料科学中机器学习的过程</a:t>
            </a:r>
            <a:endParaRPr lang="zh-CN" altLang="en-US" dirty="0"/>
          </a:p>
        </p:txBody>
      </p:sp>
      <p:sp>
        <p:nvSpPr>
          <p:cNvPr id="3" name="内容占位符 2"/>
          <p:cNvSpPr>
            <a:spLocks noGrp="1"/>
          </p:cNvSpPr>
          <p:nvPr>
            <p:ph idx="1"/>
          </p:nvPr>
        </p:nvSpPr>
        <p:spPr>
          <a:xfrm>
            <a:off x="179512" y="2852936"/>
            <a:ext cx="8640960" cy="4104456"/>
          </a:xfrm>
        </p:spPr>
        <p:txBody>
          <a:bodyPr>
            <a:normAutofit/>
          </a:bodyPr>
          <a:lstStyle/>
          <a:p>
            <a:r>
              <a:rPr lang="zh-CN" altLang="zh-CN" sz="2400" b="1" dirty="0"/>
              <a:t>步骤</a:t>
            </a:r>
            <a:r>
              <a:rPr lang="en-US" altLang="zh-CN" sz="2400" b="1" dirty="0"/>
              <a:t>1</a:t>
            </a:r>
            <a:r>
              <a:rPr lang="zh-CN" altLang="zh-CN" sz="2400" b="1" dirty="0"/>
              <a:t>：样本构造</a:t>
            </a:r>
            <a:endParaRPr lang="zh-CN" altLang="zh-CN" sz="2400" dirty="0"/>
          </a:p>
          <a:p>
            <a:pPr marL="0" indent="0">
              <a:buNone/>
            </a:pPr>
            <a:r>
              <a:rPr lang="en-US" altLang="zh-CN" sz="2400" dirty="0" smtClean="0"/>
              <a:t>	     </a:t>
            </a:r>
            <a:r>
              <a:rPr lang="zh-CN" altLang="zh-CN" sz="2400" dirty="0" smtClean="0"/>
              <a:t>通过</a:t>
            </a:r>
            <a:r>
              <a:rPr lang="zh-CN" altLang="zh-CN" sz="2400" dirty="0"/>
              <a:t>数据清洗、集成等方法，处理材料数据中存在的缺失、不一致等问题，构造统一、完整并满足学习目标的样本数据。</a:t>
            </a:r>
          </a:p>
          <a:p>
            <a:r>
              <a:rPr lang="zh-CN" altLang="zh-CN" sz="2400" b="1" dirty="0"/>
              <a:t>步骤</a:t>
            </a:r>
            <a:r>
              <a:rPr lang="en-US" altLang="zh-CN" sz="2400" b="1" dirty="0"/>
              <a:t>2</a:t>
            </a:r>
            <a:r>
              <a:rPr lang="zh-CN" altLang="zh-CN" sz="2400" b="1" dirty="0"/>
              <a:t>：模型建立</a:t>
            </a:r>
            <a:endParaRPr lang="zh-CN" altLang="zh-CN" sz="2400" dirty="0"/>
          </a:p>
          <a:p>
            <a:pPr marL="0" indent="0">
              <a:buNone/>
            </a:pPr>
            <a:r>
              <a:rPr lang="en-US" altLang="zh-CN" sz="2400" dirty="0" smtClean="0"/>
              <a:t>     </a:t>
            </a:r>
            <a:r>
              <a:rPr lang="zh-CN" altLang="zh-CN" sz="2400" dirty="0" smtClean="0"/>
              <a:t>建立</a:t>
            </a:r>
            <a:r>
              <a:rPr lang="zh-CN" altLang="zh-CN" sz="2400" dirty="0"/>
              <a:t>目标函数对样本数据进行学习，挖掘并尽可能使目标函数逼近性能与各种影响因素之间的映射关系。</a:t>
            </a:r>
          </a:p>
          <a:p>
            <a:r>
              <a:rPr lang="zh-CN" altLang="zh-CN" sz="2400" b="1" dirty="0"/>
              <a:t>步骤</a:t>
            </a:r>
            <a:r>
              <a:rPr lang="en-US" altLang="zh-CN" sz="2400" b="1" dirty="0"/>
              <a:t>3</a:t>
            </a:r>
            <a:r>
              <a:rPr lang="zh-CN" altLang="zh-CN" sz="2400" b="1" dirty="0"/>
              <a:t>：模型评估</a:t>
            </a:r>
            <a:endParaRPr lang="zh-CN" altLang="zh-CN" sz="2400" dirty="0"/>
          </a:p>
          <a:p>
            <a:pPr marL="0" indent="0">
              <a:buNone/>
            </a:pPr>
            <a:r>
              <a:rPr lang="en-US" altLang="zh-CN" sz="2400" dirty="0" smtClean="0"/>
              <a:t>     </a:t>
            </a:r>
            <a:r>
              <a:rPr lang="zh-CN" altLang="zh-CN" sz="2400" dirty="0" smtClean="0"/>
              <a:t>根据</a:t>
            </a:r>
            <a:r>
              <a:rPr lang="zh-CN" altLang="zh-CN" sz="2400" dirty="0"/>
              <a:t>学习目标选择相应的评价指标，对模型计算得到的结果进行评价。</a:t>
            </a:r>
          </a:p>
          <a:p>
            <a:pPr marL="0" indent="0">
              <a:buNone/>
            </a:pPr>
            <a:endParaRPr lang="zh-CN" altLang="en-US" dirty="0"/>
          </a:p>
        </p:txBody>
      </p:sp>
      <p:sp>
        <p:nvSpPr>
          <p:cNvPr id="6" name="Rectangle 4"/>
          <p:cNvSpPr>
            <a:spLocks noChangeArrowheads="1"/>
          </p:cNvSpPr>
          <p:nvPr/>
        </p:nvSpPr>
        <p:spPr bwMode="auto">
          <a:xfrm>
            <a:off x="107504" y="809330"/>
            <a:ext cx="120104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339774229"/>
              </p:ext>
            </p:extLst>
          </p:nvPr>
        </p:nvGraphicFramePr>
        <p:xfrm>
          <a:off x="107504" y="836712"/>
          <a:ext cx="8724046" cy="1944216"/>
        </p:xfrm>
        <a:graphic>
          <a:graphicData uri="http://schemas.openxmlformats.org/presentationml/2006/ole">
            <mc:AlternateContent xmlns:mc="http://schemas.openxmlformats.org/markup-compatibility/2006">
              <mc:Choice xmlns:v="urn:schemas-microsoft-com:vml" Requires="v">
                <p:oleObj spid="_x0000_s12313" name="Visio" r:id="rId4" imgW="8487052" imgH="1962260" progId="Visio.Drawing.15">
                  <p:embed/>
                </p:oleObj>
              </mc:Choice>
              <mc:Fallback>
                <p:oleObj name="Visio" r:id="rId4" imgW="8487052" imgH="196226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836712"/>
                        <a:ext cx="8724046" cy="1944216"/>
                      </a:xfrm>
                      <a:prstGeom prst="rect">
                        <a:avLst/>
                      </a:prstGeom>
                      <a:noFill/>
                    </p:spPr>
                  </p:pic>
                </p:oleObj>
              </mc:Fallback>
            </mc:AlternateContent>
          </a:graphicData>
        </a:graphic>
      </p:graphicFrame>
    </p:spTree>
    <p:extLst>
      <p:ext uri="{BB962C8B-B14F-4D97-AF65-F5344CB8AC3E}">
        <p14:creationId xmlns:p14="http://schemas.microsoft.com/office/powerpoint/2010/main" val="679236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材料科学中常用的机器学习算法</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710209218"/>
              </p:ext>
            </p:extLst>
          </p:nvPr>
        </p:nvGraphicFramePr>
        <p:xfrm>
          <a:off x="395536" y="1412776"/>
          <a:ext cx="8253488" cy="4176464"/>
        </p:xfrm>
        <a:graphic>
          <a:graphicData uri="http://schemas.openxmlformats.org/presentationml/2006/ole">
            <mc:AlternateContent xmlns:mc="http://schemas.openxmlformats.org/markup-compatibility/2006">
              <mc:Choice xmlns:v="urn:schemas-microsoft-com:vml" Requires="v">
                <p:oleObj spid="_x0000_s13335" name="Visio" r:id="rId5" imgW="12192000" imgH="6677036" progId="Visio.Drawing.15">
                  <p:embed/>
                </p:oleObj>
              </mc:Choice>
              <mc:Fallback>
                <p:oleObj name="Visio" r:id="rId5" imgW="12192000" imgH="6677036"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r="7584" b="14339"/>
                      <a:stretch>
                        <a:fillRect/>
                      </a:stretch>
                    </p:blipFill>
                    <p:spPr bwMode="auto">
                      <a:xfrm>
                        <a:off x="395536" y="1412776"/>
                        <a:ext cx="8253488" cy="4176464"/>
                      </a:xfrm>
                      <a:prstGeom prst="rect">
                        <a:avLst/>
                      </a:prstGeom>
                      <a:noFill/>
                    </p:spPr>
                  </p:pic>
                </p:oleObj>
              </mc:Fallback>
            </mc:AlternateContent>
          </a:graphicData>
        </a:graphic>
      </p:graphicFrame>
    </p:spTree>
    <p:extLst>
      <p:ext uri="{BB962C8B-B14F-4D97-AF65-F5344CB8AC3E}">
        <p14:creationId xmlns:p14="http://schemas.microsoft.com/office/powerpoint/2010/main" val="22810985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r>
              <a:rPr lang="zh-CN" altLang="en-US" dirty="0"/>
              <a:t>机器学习在材料科学中的应用</a:t>
            </a:r>
          </a:p>
        </p:txBody>
      </p:sp>
      <p:sp>
        <p:nvSpPr>
          <p:cNvPr id="4" name="Rectangle 2"/>
          <p:cNvSpPr>
            <a:spLocks noChangeArrowheads="1"/>
          </p:cNvSpPr>
          <p:nvPr/>
        </p:nvSpPr>
        <p:spPr bwMode="auto">
          <a:xfrm>
            <a:off x="1547664" y="263691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63838385"/>
              </p:ext>
            </p:extLst>
          </p:nvPr>
        </p:nvGraphicFramePr>
        <p:xfrm>
          <a:off x="1070743" y="786840"/>
          <a:ext cx="6840760" cy="5795229"/>
        </p:xfrm>
        <a:graphic>
          <a:graphicData uri="http://schemas.openxmlformats.org/presentationml/2006/ole">
            <mc:AlternateContent xmlns:mc="http://schemas.openxmlformats.org/markup-compatibility/2006">
              <mc:Choice xmlns:v="urn:schemas-microsoft-com:vml" Requires="v">
                <p:oleObj spid="_x0000_s14359" name="Visio" r:id="rId4" imgW="15316348" imgH="12582250" progId="Visio.Drawing.15">
                  <p:embed/>
                </p:oleObj>
              </mc:Choice>
              <mc:Fallback>
                <p:oleObj name="Visio" r:id="rId4" imgW="15316348" imgH="1258225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l="3526"/>
                      <a:stretch>
                        <a:fillRect/>
                      </a:stretch>
                    </p:blipFill>
                    <p:spPr bwMode="auto">
                      <a:xfrm>
                        <a:off x="1070743" y="786840"/>
                        <a:ext cx="6840760" cy="5795229"/>
                      </a:xfrm>
                      <a:prstGeom prst="rect">
                        <a:avLst/>
                      </a:prstGeom>
                      <a:noFill/>
                    </p:spPr>
                  </p:pic>
                </p:oleObj>
              </mc:Fallback>
            </mc:AlternateContent>
          </a:graphicData>
        </a:graphic>
      </p:graphicFrame>
    </p:spTree>
    <p:extLst>
      <p:ext uri="{BB962C8B-B14F-4D97-AF65-F5344CB8AC3E}">
        <p14:creationId xmlns:p14="http://schemas.microsoft.com/office/powerpoint/2010/main" val="37356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5030</TotalTime>
  <Words>6143</Words>
  <Application>Microsoft Office PowerPoint</Application>
  <PresentationFormat>全屏显示(4:3)</PresentationFormat>
  <Paragraphs>549</Paragraphs>
  <Slides>56</Slides>
  <Notes>14</Notes>
  <HiddenSlides>0</HiddenSlides>
  <MMClips>0</MMClips>
  <ScaleCrop>false</ScaleCrop>
  <HeadingPairs>
    <vt:vector size="6" baseType="variant">
      <vt:variant>
        <vt:lpstr>主题</vt:lpstr>
      </vt:variant>
      <vt:variant>
        <vt:i4>2</vt:i4>
      </vt:variant>
      <vt:variant>
        <vt:lpstr>嵌入 OLE 服务器</vt:lpstr>
      </vt:variant>
      <vt:variant>
        <vt:i4>4</vt:i4>
      </vt:variant>
      <vt:variant>
        <vt:lpstr>幻灯片标题</vt:lpstr>
      </vt:variant>
      <vt:variant>
        <vt:i4>56</vt:i4>
      </vt:variant>
    </vt:vector>
  </HeadingPairs>
  <TitlesOfParts>
    <vt:vector size="62" baseType="lpstr">
      <vt:lpstr>Office 主题</vt:lpstr>
      <vt:lpstr>默认设计模板</vt:lpstr>
      <vt:lpstr>Visio</vt:lpstr>
      <vt:lpstr>Equation</vt:lpstr>
      <vt:lpstr>Visio.Drawing.15</vt:lpstr>
      <vt:lpstr>Microsoft Visio Drawing</vt:lpstr>
      <vt:lpstr>材料科学中的机器学习</vt:lpstr>
      <vt:lpstr>内容索引</vt:lpstr>
      <vt:lpstr>内容索引</vt:lpstr>
      <vt:lpstr>困难与挑战</vt:lpstr>
      <vt:lpstr>什么是机器学习？</vt:lpstr>
      <vt:lpstr>材料机器学习问题形式化描述</vt:lpstr>
      <vt:lpstr>材料科学中机器学习的过程</vt:lpstr>
      <vt:lpstr>材料科学中常用的机器学习算法</vt:lpstr>
      <vt:lpstr>机器学习在材料科学中的应用</vt:lpstr>
      <vt:lpstr>内容索引</vt:lpstr>
      <vt:lpstr>机器学习在材料属性预测中的应用</vt:lpstr>
      <vt:lpstr>宏观属性预测（1）</vt:lpstr>
      <vt:lpstr>宏观属性预测（2）</vt:lpstr>
      <vt:lpstr>宏观属性预测（3）</vt:lpstr>
      <vt:lpstr>微观属性预测（1）</vt:lpstr>
      <vt:lpstr>微观属性预测（2）</vt:lpstr>
      <vt:lpstr>微观属性预测（3）</vt:lpstr>
      <vt:lpstr>属性预测总结</vt:lpstr>
      <vt:lpstr>内容索引</vt:lpstr>
      <vt:lpstr>机器学习方法在新材料发现中的应用</vt:lpstr>
      <vt:lpstr>结构预测</vt:lpstr>
      <vt:lpstr>成分预测</vt:lpstr>
      <vt:lpstr>内容索引</vt:lpstr>
      <vt:lpstr>机器学习在其他材料问题中的应用</vt:lpstr>
      <vt:lpstr>机器学习在其他材料问题中的应用</vt:lpstr>
      <vt:lpstr>新材料发现总结</vt:lpstr>
      <vt:lpstr>内容索引</vt:lpstr>
      <vt:lpstr>地震预报专家系统（1）</vt:lpstr>
      <vt:lpstr>地震预报专家系统（2）</vt:lpstr>
      <vt:lpstr>OTIS电梯维护历史数据分析</vt:lpstr>
      <vt:lpstr>用户建模与个性化推荐（1）</vt:lpstr>
      <vt:lpstr>PowerPoint 演示文稿</vt:lpstr>
      <vt:lpstr>需求链管理中的机器学习研究（1）</vt:lpstr>
      <vt:lpstr>需求链管理中的机器学习研究（1）</vt:lpstr>
      <vt:lpstr>农业物联网中的机器学习研究（1）</vt:lpstr>
      <vt:lpstr>农业物联网中的机器学习研究（2）</vt:lpstr>
      <vt:lpstr>药物构效关系的机器学习研究（1）</vt:lpstr>
      <vt:lpstr>药物构效关系的机器学习研究（2）</vt:lpstr>
      <vt:lpstr>药物构效关系的机器学习研究（3）</vt:lpstr>
      <vt:lpstr>内容索引</vt:lpstr>
      <vt:lpstr>材料属性特征的 多层级过滤式特征选择方法（1）</vt:lpstr>
      <vt:lpstr>材料属性特征的 多层级过滤式特征选择方法（2）</vt:lpstr>
      <vt:lpstr>玻璃转变点温度的 多阶段复合预测方法（1）</vt:lpstr>
      <vt:lpstr>玻璃转变点温度的 多阶段复合预测方法（2）</vt:lpstr>
      <vt:lpstr>玻璃转变点温度的 多阶段复合预测方法（3）</vt:lpstr>
      <vt:lpstr>解决材料属性缺失的 半监督协同理论计算（1）</vt:lpstr>
      <vt:lpstr>解决材料属性缺失的 半监督协同理论计算（2）</vt:lpstr>
      <vt:lpstr>基于机器学习的电解液配方优化设计（1）</vt:lpstr>
      <vt:lpstr>基于机器学习的电解液配方优化设计（2）</vt:lpstr>
      <vt:lpstr>基于机器学习的电解液配方优化设计（3）</vt:lpstr>
      <vt:lpstr>基于机器学习的电解液配方优化设计（4）</vt:lpstr>
      <vt:lpstr>内容索引</vt:lpstr>
      <vt:lpstr>基于特征选择单晶高温合金性能影响因素分析</vt:lpstr>
      <vt:lpstr>基于集成学习单晶高温合金性能预测方法</vt:lpstr>
      <vt:lpstr>可解释性机器学习方法在单晶高温合金中的应用</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wsg</cp:lastModifiedBy>
  <cp:revision>222</cp:revision>
  <dcterms:created xsi:type="dcterms:W3CDTF">2014-12-26T05:35:01Z</dcterms:created>
  <dcterms:modified xsi:type="dcterms:W3CDTF">2016-10-03T12:33:08Z</dcterms:modified>
</cp:coreProperties>
</file>